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3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</p:sldMasterIdLst>
  <p:notesMasterIdLst>
    <p:notesMasterId r:id="rId35"/>
  </p:notesMasterIdLst>
  <p:sldIdLst>
    <p:sldId id="256" r:id="rId10"/>
    <p:sldId id="286" r:id="rId11"/>
    <p:sldId id="292" r:id="rId12"/>
    <p:sldId id="293" r:id="rId13"/>
    <p:sldId id="294" r:id="rId14"/>
    <p:sldId id="295" r:id="rId15"/>
    <p:sldId id="296" r:id="rId16"/>
    <p:sldId id="310" r:id="rId17"/>
    <p:sldId id="311" r:id="rId18"/>
    <p:sldId id="313" r:id="rId19"/>
    <p:sldId id="314" r:id="rId20"/>
    <p:sldId id="315" r:id="rId21"/>
    <p:sldId id="312" r:id="rId22"/>
    <p:sldId id="298" r:id="rId23"/>
    <p:sldId id="299" r:id="rId24"/>
    <p:sldId id="300" r:id="rId25"/>
    <p:sldId id="301" r:id="rId26"/>
    <p:sldId id="302" r:id="rId27"/>
    <p:sldId id="303" r:id="rId28"/>
    <p:sldId id="305" r:id="rId29"/>
    <p:sldId id="304" r:id="rId30"/>
    <p:sldId id="306" r:id="rId31"/>
    <p:sldId id="307" r:id="rId32"/>
    <p:sldId id="317" r:id="rId33"/>
    <p:sldId id="30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6600"/>
    <a:srgbClr val="DDDDDD"/>
    <a:srgbClr val="AC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4774" autoAdjust="0"/>
  </p:normalViewPr>
  <p:slideViewPr>
    <p:cSldViewPr>
      <p:cViewPr>
        <p:scale>
          <a:sx n="99" d="100"/>
          <a:sy n="99" d="100"/>
        </p:scale>
        <p:origin x="-125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74613F-F979-4A93-BA93-876A30CEB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E8CC8-A6A5-4788-8E1E-D3BA054AFBA0}" type="slidenum">
              <a:rPr lang="en-US"/>
              <a:pPr/>
              <a:t>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</a:t>
            </a:r>
            <a:r>
              <a:rPr lang="hu-HU" baseline="0" dirty="0" smtClean="0"/>
              <a:t> potenciális elfajuló kereszteződéspár vizsgálata: ha két kimenet és egy bemenet van, egy 1 kimenettel és két bemenettel rendelkező kereszteződés mellett, akkor összevon.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613F-F979-4A93-BA93-876A30CEB10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E8CC8-A6A5-4788-8E1E-D3BA054AFBA0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93401-1852-49F9-895F-6624C8B0ADC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D3F4F-BC20-4050-8E82-C0B17F2C2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788753-355E-42B3-8782-369C3F66701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E97FD-5B05-4CB7-94F4-59774E3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F91EF-76E9-4331-8D33-CF69EC43137F}" type="datetime8">
              <a:rPr lang="hu-HU"/>
              <a:pPr/>
              <a:t>2013.04.08. 14:03</a:t>
            </a:fld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5014BA-918D-4358-B6BF-05AC4F072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CAF80-B051-4C07-8452-AF30F9621B8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785DB0-2CA2-406C-8751-1AB441A59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F6C03-72AC-4312-A27E-4F3A23F7127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E7E46-9110-458D-B4A9-DB47FBCA9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B49C71-7CDC-4415-9284-10346DF6B04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2E438-DC31-451F-9FDD-9ADC3AFBE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F3C3F-4F6A-4EEE-B476-F745AE6436F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C31B7-376D-4D8B-94FB-5037EC203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7851A-2000-489B-9E45-FEBAA200D117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2AEE4-57C8-49C5-BCB0-2D6F9A8D6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40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ED7CA-6BDE-4B61-BC34-96B1E2841CB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1E8BC9-B742-4235-AAEB-9A9BBCF89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4312-D3F1-4C25-BCC5-B273DC12B24C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E35AF-A9F3-426E-94CC-447C35F23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0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722A9-6DB0-4824-BB82-5F011B5049F1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FDC810-A279-4014-B9A1-378BAD331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4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FEB90-A4B5-4B0A-8B93-295470A0D8E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EBE75-449A-4A0A-85C1-6DB43AF53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9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72DB4-2898-4E8F-B301-1F07C4C464C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E76AB2-DC5F-4A65-BCD8-01F411901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3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5B407-BD1E-47E9-BEAA-E628DEB69FF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76CC8-68FB-4145-A472-AE6982894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4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A2444-4EE0-4CD3-8D1A-C6D3ACC1A8A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5AEE9-864A-4EF8-AC60-3DD058CF6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0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B9788-E597-407C-A5AB-683B0799884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90A77-F01E-41B5-9B93-6420CE4B7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6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40E9D-E0AF-4CBA-94BD-E8D0FA53C15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92B22-4F1F-46C1-B7F5-7CF8A2B04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6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37955-3EE8-45AA-B9B0-76635A223BD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1B3F0E-DFBD-4631-87A4-32FBA895C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95F7B-7C23-465E-928E-ECB38D26CF9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FD0163-A084-4C4C-A1F2-CF43426D8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3E50F-7B70-4548-889D-7D1B439DF791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A4209B-F469-4FC9-8B51-FFB9F3E30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289C2-0940-4AF4-B95F-DDCDB020A02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46429-FA68-4445-9631-0206978E7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0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F040E-2C4F-4450-A569-491E830F35F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DBB12D-F311-40FA-89F2-810288FF9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9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16192-7CCB-4243-87A8-B0015E9C8FD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CE9A8-A782-4C27-9764-CA8BC2E00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641CC-D471-4154-91AA-BB1F101565C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7BF42-C2BF-446A-B2F0-7A563771E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10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CFC2FC-EA79-44A4-B059-FC1172C367C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AA7B6-3F4C-4E1E-9A4B-0AB525F50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47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7E383-C176-4132-B0D5-2878DFAC1C9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D01003-F3DD-4363-9229-456780DCB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0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2EEF2-4D2D-4729-A0B4-AD82E0BDA224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D6104-D0B8-46EB-86C4-298C3E4B5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7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1133D-3100-436A-A842-62B9E4BD0E5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DF9940-4EFC-45DE-AF76-2977D0BC4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6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F7235-5CDD-4F56-AA35-041BABAC71A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C17F3-D12A-441B-88B4-6C523DCA6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ABB3E-ABB0-4743-BC11-79A06CCE1DA0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D57328-1A2A-4363-8056-DCC3728F4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7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2C3984-E4DD-4DC6-AD70-2F9A684144B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7CEE09-8AC5-4C2A-9E43-BF4E09E6C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1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84183-E2B9-46B4-A38C-B1FCE46B7CF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90EFF4-637D-4856-81B0-5E0348195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9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CED40-B5ED-4ED4-8590-971F7FAE3ED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1B8DCE-4492-44F6-94BB-90FCCE18B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1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F9A92-466B-4B9D-9E85-C4DA2CD39B5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240D79-99AC-488E-BDDA-42D3067C7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5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D416A-2B61-4F5E-8B55-719198C6703C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96F58D-5C1B-4780-A7E2-55AC76BC3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2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EE4D5-E0E9-4C56-8770-EEFAA51A4E4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10BA27-037F-473D-965C-76BD4D87A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E7350-4D55-4AB6-8A39-9DB2ACFF248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2E0CC-8798-452B-9C90-BEE5A6B56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2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BD1C1-7C52-4E2E-92BE-3B7750E9133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962B3-2B2D-4CB9-A2E1-FD48D8EC5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7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98045-7790-4E52-9800-0B6068CE73E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444EA0-D9B9-49D9-97A2-BD5ED25BE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0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1A396-691D-420D-8114-B11BDA439904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FCE77C-3901-420F-8457-4D953379F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4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CB7A4-32B5-4038-9B05-277D6C11EA7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69C6B7-2B3F-45E9-8B36-E150749F5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4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DEF5C-53F2-43CD-868D-4A5159692984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3190D-D5B1-458E-BAD6-F8DEE9BDE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9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BFE76-D4A2-482B-A483-42B02C91705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72776-FA29-4D1A-9614-C9AC97213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3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2B69F-15A7-464D-96C4-1C82C2AE52F2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BE1C8-B9A3-42E5-A02D-4D4FC7A3C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0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52E0D-1411-4AB9-B85C-1520FF0BBCE2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1C2962-2E19-415F-BD0C-F22912F3A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8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AAA30-22A1-4F0E-BD28-E7F9478D984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1192C-BE90-4848-8439-A4629C04C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9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A59D6-1D73-4580-81D4-BAC335B4656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32980E-4F19-4B1E-8E2D-7D6E156E4E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6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2BD18-0DDC-488A-9253-8F0177B9F6A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2F2D48-A195-47BC-9740-4D147F81F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8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124E6-8517-4B91-83C9-8B2AF251C62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D014E-5820-4EAC-BCD6-BD0A09E06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40FEF-1FF0-4E67-AEAC-B6C9DC8519E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EDCA2-ED5A-4FDF-9D09-C8EE66C66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DFE4D-EE73-4508-AC51-6F823970EB2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B8493-F5BC-4DDB-82A9-B5FE5A009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1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EEA50-1380-4743-9ACB-9B78056B4244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97D487-CB99-4BB1-94EC-AE8546954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3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3AAFF-8DEA-4265-A1E5-8DAFCDE4520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89457-4AB4-47B9-92CC-B3B47B40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9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98947-42C5-4ADB-8FA0-8DBF3687E54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44D804-0FBD-496E-8A5F-E11A0FFE02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1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39559-3D3A-4B23-9B0C-E418C59B5FF4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0497C-A22A-4EF5-9259-039049108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97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3FF1F-C59E-4604-9674-76D65292EEB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62F6C-3409-4FEA-94F7-EB0E64721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6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8EB23-EE33-424C-A024-EF747C57EC6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D5B6C-4017-4718-A7B3-4484082AB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6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5EF5D-BE25-4D2F-B601-F69814177B1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606FC-44E9-457F-9A1A-A0434411B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76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6F47C-6834-40FC-9885-57C8CA79878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CFA02F-EFEB-4D00-B336-E2CF2393E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5A11A-67C5-48E9-9174-15533F8DA04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1D7EE-7BBA-4439-9B6D-5A8CBB384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7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9D4D3-CAA6-4C2D-B9E8-4C343B63A40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519B6-3E16-400D-A3EC-72C802081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3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76AC1-01F6-4BF6-ADE1-66CB6ADB4EBB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B1F64-2629-4919-9909-4206DC154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7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5B73F-B091-44FD-BA42-C0D31B87DB7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85F3C-7C2C-4B53-A0DA-BF8932AEB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1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F528E-1C20-4799-803D-99F29BA58177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343A5-BF42-4825-B3E8-AE5A09F62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5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BF3E1-611A-4E3A-96E0-D9F7332E697C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57BBDF-1486-4CA6-9E35-D901A0979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4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7A933-6265-45C1-9314-5B29EB7E539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84B66-E39F-4AE2-8D3C-D1F26C441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52590-CC11-4414-8B41-C54D7BEDE90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47C32-411F-45C1-BB99-39B48EA65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76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3BB9-F9DC-4F5F-BCF1-78943EDD6466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B36D6-2EB3-446B-9DA8-518DECA8F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5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78F74-E285-4959-966D-5B0F77D103D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9B89B4-DBFF-4A6A-A91A-1C501304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0A330-292C-4B4F-B79C-F16A88908CE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63A79B-C655-4481-9F9A-FB70F8D0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3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7884D-63ED-4EAE-9A04-0E2DA5F9F7A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26C89B-27BB-4D0F-A748-C2F08862C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09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4DB26-B5F4-42DB-882A-50182443490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DC665-EF7E-4D02-AF6A-4B394DF3E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7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D720F-B02B-4D44-B943-5DF1693F595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BDAAA6-5CC2-472B-A0EC-BC8790915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4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DA1E7-71A6-4DE8-8BB3-D0D74F816E0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C302C-19EC-415A-84E7-E8967CEA0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9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313EA-6FE1-4BAA-A2FC-095899A0DD67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34F5C-3C79-491C-9D2A-56C4804DC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1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43DC4-0439-4A0C-A3F5-48D113F0D9A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6EDCD-583A-4DDE-9075-A6DB7F751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3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2AFA0-BB74-4421-95A2-E620B70FC691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5B30F-DBE8-4EE9-9C02-3409BDA71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17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31805-D67F-4AF6-A6A1-B64E83E3A8A0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97748-2F8D-45B3-882A-6888DF435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48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50BD4-554F-4247-863E-57A884FAD32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E356E-D2E7-4A3B-929B-038024FA0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70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Mintacím szerkesztése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hu-HU" noProof="0" smtClean="0"/>
              <a:t>Szerző Neve</a:t>
            </a:r>
          </a:p>
          <a:p>
            <a:pPr lvl="0"/>
            <a:r>
              <a:rPr lang="hu-HU" noProof="0" smtClean="0"/>
              <a:t>Debreceni Egyetem</a:t>
            </a:r>
            <a:endParaRPr lang="en-US" noProof="0" smtClean="0"/>
          </a:p>
          <a:p>
            <a:pPr lvl="0"/>
            <a:endParaRPr lang="hu-HU" noProof="0" smtClean="0"/>
          </a:p>
          <a:p>
            <a:pPr lvl="0"/>
            <a:r>
              <a:rPr lang="hu-HU" noProof="0" smtClean="0"/>
              <a:t>2</a:t>
            </a:r>
            <a:r>
              <a:rPr lang="en-US" noProof="0" smtClean="0"/>
              <a:t>007.</a:t>
            </a:r>
            <a:r>
              <a:rPr lang="hu-HU" noProof="0" smtClean="0"/>
              <a:t>1</a:t>
            </a:r>
            <a:r>
              <a:rPr lang="en-US" noProof="0" smtClean="0"/>
              <a:t>0.04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47CDA-FD50-4121-88D0-383B24CF443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F5E10-4CDA-4EE2-87EF-6A801D16A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0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34785-27A9-4708-8310-4BFDD6E8BD1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9BB2CD-F28D-4F99-8313-075EB28EA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99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153A8-5DEE-435E-B355-7391587857A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55D3D8-8272-456A-8043-A5888CD99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76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7B77D-D40A-4D87-8816-DF858062AAD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D7433B-BC34-4443-84E9-6CD1C92CF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6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FE0C6-F36A-47BC-A3C4-5AF27579D94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A4BC5-7821-4811-A529-D01F1A8DD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47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69589-93C1-426E-8FB3-6B756ABFEEF2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83C43-B1E3-453F-9961-282A0D48B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61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AC923E-D7DD-4FFC-8DF7-BF0AC9FB1A9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F05AB-A2DC-4A33-AC61-070DD22C6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85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6F046-246C-47A7-A8A5-74D7AB871DC1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FD1D42-BC3E-4569-B1EE-C2982EE65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91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A99DF-6334-4DBF-A0D1-3777FB0553DD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3D8B0C-13F4-4314-9CAC-C0E3A49DE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1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7F121-ABDF-45A1-A5BF-5A8FA14694A7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474D20-8ED2-4350-B374-960335EAD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58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924050" cy="6553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152400"/>
            <a:ext cx="5619750" cy="6553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19599-78E1-459D-BB36-F4232469F375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CE5A59-39C8-4CAA-8675-69FC793CB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79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90.xml"/><Relationship Id="rId16" Type="http://schemas.openxmlformats.org/officeDocument/2006/relationships/slide" Target="../slides/slide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" Target="../slides/slide16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C4821FAA-9D56-4EB8-BDE1-D3FD54F40D17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1CCC1A92-5BB7-4B32-AD35-E794DCED81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DDDDDD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nb-NO" sz="1200">
              <a:solidFill>
                <a:srgbClr val="006600"/>
              </a:solidFill>
            </a:endParaRPr>
          </a:p>
        </p:txBody>
      </p:sp>
      <p:sp>
        <p:nvSpPr>
          <p:cNvPr id="29705" name="AutoShape 9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9" name="AutoShape 13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0" name="AutoShape 14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1" name="AutoShape 15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2" name="AutoShape 16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3" name="AutoShape 17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4" name="AutoShape 18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6" name="AutoShape 20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5FB9B51D-B33B-4DF8-BC05-9EF2CE3C0ED8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764BEB69-0D90-40E8-9ED0-473CE739C1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5174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DDDDDD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35176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77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78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79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0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1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2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3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5184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5FDE393E-8802-4F17-B9DB-6BDBD97614B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0D4BC9BB-DBA9-46FC-A42E-8D1BDA5F27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8246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DDDDDD"/>
                </a:solidFill>
              </a:rPr>
              <a:t>Tartalom 3</a:t>
            </a:r>
            <a:endParaRPr lang="hu-HU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38248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49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0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1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2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3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4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5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56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A80CFA0E-FA63-47F4-BBC8-8E6CD649F20A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689DB21C-FC20-4B9A-8A5F-7B0511EC63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4</a:t>
            </a:r>
            <a:endParaRPr lang="nb-NO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41320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1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2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3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4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5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6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7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1328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2AEEE105-EF08-4E93-8592-0C4C1986119F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6AA0F661-FF27-4BCF-ACED-5D6CA99AEE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4390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5</a:t>
            </a:r>
            <a:endParaRPr lang="nb-NO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44392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3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4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5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6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7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8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399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4400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CE4A3024-887F-4D0E-8D00-4C5A49C651A2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BF5D53BB-C718-47E5-AFC0-196981FDC2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7462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6</a:t>
            </a:r>
            <a:endParaRPr lang="nb-NO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47464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5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6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7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8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69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0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1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7472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3DCA88EB-0596-4B8B-AFD1-3490769A78A9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C425E1ED-31BF-4D35-B310-F5FDDDBEB0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0534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7</a:t>
            </a:r>
            <a:endParaRPr lang="nb-NO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50536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37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38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39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40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41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42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43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0544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545D63BC-8160-4BCE-A830-80DCD0DA33FE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CB35ABB9-4518-43CA-B9DE-14E6C5FAC4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5894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8</a:t>
            </a:r>
            <a:endParaRPr lang="nb-NO" sz="120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9</a:t>
            </a:r>
            <a:endParaRPr lang="en-US" sz="1200">
              <a:solidFill>
                <a:srgbClr val="006600"/>
              </a:solidFill>
            </a:endParaRPr>
          </a:p>
        </p:txBody>
      </p:sp>
      <p:sp>
        <p:nvSpPr>
          <p:cNvPr id="165896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897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898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899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900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901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902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903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5904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1066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00"/>
                </a:solidFill>
                <a:latin typeface="+mn-lt"/>
              </a:defRPr>
            </a:lvl1pPr>
          </a:lstStyle>
          <a:p>
            <a:fld id="{B4791E18-418C-4181-9ABE-9FC7EDFF5643}" type="datetime8">
              <a:rPr lang="hu-HU"/>
              <a:pPr/>
              <a:t>2013.04.08. 14:03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838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770A491E-708D-4574-AF62-6A3FC97E42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 userDrawn="1"/>
        </p:nvSpPr>
        <p:spPr bwMode="auto">
          <a:xfrm>
            <a:off x="0" y="6005513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anchor="b">
            <a:spAutoFit/>
          </a:bodyPr>
          <a:lstStyle/>
          <a:p>
            <a:pPr>
              <a:spcBef>
                <a:spcPct val="50000"/>
              </a:spcBef>
            </a:pPr>
            <a:endParaRPr lang="hu-HU" sz="1200">
              <a:latin typeface="Trebuchet MS" pitchFamily="34" charset="0"/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 userDrawn="1"/>
        </p:nvSpPr>
        <p:spPr bwMode="auto">
          <a:xfrm>
            <a:off x="0" y="3733800"/>
            <a:ext cx="1219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1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2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</a:rPr>
              <a:t>Tartalom 3</a:t>
            </a:r>
            <a:endParaRPr lang="hu-HU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4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5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6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7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006600"/>
                </a:solidFill>
              </a:rPr>
              <a:t>Tartalom </a:t>
            </a:r>
            <a:r>
              <a:rPr lang="hu-HU" sz="1200">
                <a:solidFill>
                  <a:srgbClr val="006600"/>
                </a:solidFill>
              </a:rPr>
              <a:t>8</a:t>
            </a:r>
            <a:endParaRPr lang="nb-NO" sz="12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1200">
                <a:solidFill>
                  <a:srgbClr val="DDDDDD"/>
                </a:solidFill>
              </a:rPr>
              <a:t>Tartalom </a:t>
            </a:r>
            <a:r>
              <a:rPr lang="hu-HU" sz="1200">
                <a:solidFill>
                  <a:srgbClr val="DDDDDD"/>
                </a:solidFill>
              </a:rPr>
              <a:t>9</a:t>
            </a:r>
            <a:endParaRPr lang="en-US" sz="1200">
              <a:solidFill>
                <a:srgbClr val="DDDDDD"/>
              </a:solidFill>
            </a:endParaRPr>
          </a:p>
        </p:txBody>
      </p:sp>
      <p:sp>
        <p:nvSpPr>
          <p:cNvPr id="168968" name="AutoShape 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37465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69" name="AutoShape 9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0290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0" name="AutoShape 10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3053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1" name="AutoShape 11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2" name="AutoShape 12">
            <a:hlinkClick r:id="rId18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48482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3" name="AutoShape 13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11492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4" name="AutoShape 14">
            <a:hlinkClick r:id="rId17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539115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5" name="AutoShape 15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-9525" y="5667375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8976" name="AutoShape 16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0" y="5943600"/>
            <a:ext cx="1143000" cy="2286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AC862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hu-HU" dirty="0" smtClean="0"/>
              <a:t>A képfeldolgozás szerepe orvosi és biológiai kutatásokban</a:t>
            </a:r>
            <a:endParaRPr lang="hu-H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Szeghalmy</a:t>
            </a:r>
            <a:r>
              <a:rPr lang="hu-HU" dirty="0" smtClean="0">
                <a:solidFill>
                  <a:schemeClr val="tx1"/>
                </a:solidFill>
              </a:rPr>
              <a:t> Szilvia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tx1"/>
                </a:solidFill>
              </a:rPr>
              <a:t>Hivatalos témavezető: Dr. </a:t>
            </a:r>
            <a:r>
              <a:rPr lang="hu-HU" dirty="0" err="1" smtClean="0">
                <a:solidFill>
                  <a:schemeClr val="tx1"/>
                </a:solidFill>
              </a:rPr>
              <a:t>Zichar</a:t>
            </a:r>
            <a:r>
              <a:rPr lang="hu-HU" dirty="0" smtClean="0">
                <a:solidFill>
                  <a:schemeClr val="tx1"/>
                </a:solidFill>
              </a:rPr>
              <a:t> Marianna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sz="1400" dirty="0" smtClean="0">
                <a:solidFill>
                  <a:schemeClr val="tx1"/>
                </a:solidFill>
              </a:rPr>
              <a:t>(a téma változása miatt ténylegesen nem tud témavezetőként „működni”)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Gyakorlatilag: Dr. Fazekas Attila</a:t>
            </a:r>
          </a:p>
          <a:p>
            <a:r>
              <a:rPr lang="hu-HU" sz="1400" dirty="0" smtClean="0">
                <a:solidFill>
                  <a:schemeClr val="tx1"/>
                </a:solidFill>
              </a:rPr>
              <a:t>(sajnos egyik téma sem vág igazán a kutatási területébe)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Zajszűrés (plazma)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sz="2400" dirty="0" smtClean="0"/>
              <a:t>Plazma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„Örök” vitatéma az orvosokkal.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Gyakran azonos a lokális mintázat a háttérrel vagy a lebernyegekkel.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Biztos rész kiterjesztésével tudunk plazmadetektálást szimulálni.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De ez kiterjeszti a nem kívánt részeket is.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A vitának talán véget vethet a most érkezett metszetek feldolgozása.</a:t>
            </a:r>
          </a:p>
          <a:p>
            <a:pPr lvl="1">
              <a:buFont typeface="Wingdings" pitchFamily="2" charset="2"/>
              <a:buChar char="§"/>
            </a:pPr>
            <a:endParaRPr lang="hu-HU" sz="1600" dirty="0" smtClean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371600" y="3722615"/>
            <a:ext cx="7163594" cy="2068585"/>
            <a:chOff x="1371600" y="3571009"/>
            <a:chExt cx="7163594" cy="206858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82194"/>
              <a:ext cx="20574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81400"/>
              <a:ext cx="2058194" cy="205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3505200" y="44151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+</a:t>
              </a:r>
              <a:endParaRPr lang="hu-HU" sz="24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5943600" y="443145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ym typeface="Symbol"/>
                </a:rPr>
                <a:t></a:t>
              </a:r>
              <a:endParaRPr lang="hu-HU" sz="2400" dirty="0"/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571009"/>
              <a:ext cx="2068585" cy="2068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Biztonsági szűrő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sz="2400" dirty="0" smtClean="0"/>
              <a:t>Fontos a megbízhatóság</a:t>
            </a:r>
            <a:endParaRPr lang="hu-HU" sz="2000" dirty="0" smtClean="0"/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Ha ront, akkor inkább betegebbnek látassa a mintát</a:t>
            </a:r>
          </a:p>
          <a:p>
            <a:pPr lvl="1">
              <a:buNone/>
            </a:pPr>
            <a:r>
              <a:rPr lang="hu-HU" sz="1600" dirty="0" smtClean="0"/>
              <a:t>	 (hamis pozitív elfogadhatóbb, mint a hamis negatív)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Inkább ne legyen eredmény, minthogy hibás eredményt adjon</a:t>
            </a:r>
          </a:p>
          <a:p>
            <a:pPr lvl="0">
              <a:buFont typeface="Arial" pitchFamily="34" charset="0"/>
              <a:buChar char="•"/>
            </a:pPr>
            <a:r>
              <a:rPr lang="hu-HU" sz="2400" dirty="0" smtClean="0"/>
              <a:t>Van-e elég hasznos terület (ROI) a csempén? 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10%-ban határoztuk meg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Egyes paraméterek számításánál fontos, számít, hogy van-e elegendő terület</a:t>
            </a:r>
          </a:p>
          <a:p>
            <a:pPr lvl="0">
              <a:buFont typeface="Arial" pitchFamily="34" charset="0"/>
              <a:buChar char="•"/>
            </a:pPr>
            <a:r>
              <a:rPr lang="hu-HU" sz="2400" dirty="0" smtClean="0"/>
              <a:t>Megbízható-e a csempén detektált hasznos terület?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A lebernyeg élei mentén maradnak benn hamis részek. 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A hamis részeket a kiterjesztés megnövelheti (ritkán több, mint L 15%-a)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b="1" dirty="0" smtClean="0"/>
              <a:t>Minél több lebernyeg (L) esik ki, annál valószínűbb, hogy a maradék rész is lebernyeg.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Feldolgozandó csempe:</a:t>
            </a:r>
          </a:p>
          <a:p>
            <a:pPr lvl="1">
              <a:buNone/>
            </a:pPr>
            <a:endParaRPr lang="hu-HU" sz="1600" b="1" dirty="0" smtClean="0"/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Az </a:t>
            </a:r>
            <a:r>
              <a:rPr lang="hu-HU" sz="1600" i="1" dirty="0" smtClean="0"/>
              <a:t>e</a:t>
            </a:r>
            <a:r>
              <a:rPr lang="hu-HU" sz="1600" dirty="0" smtClean="0"/>
              <a:t> értékét az orvosok javaslatára 0.05-re állítottuk. </a:t>
            </a:r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/>
        </p:nvGraphicFramePr>
        <p:xfrm>
          <a:off x="4419600" y="5334000"/>
          <a:ext cx="1436915" cy="55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507960" imgH="228600" progId="Equation.3">
                  <p:embed/>
                </p:oleObj>
              </mc:Choice>
              <mc:Fallback>
                <p:oleObj name="Equation" r:id="rId4" imgW="507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1436915" cy="558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Jellemzők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sz="2400" dirty="0" smtClean="0"/>
              <a:t>Hasznos terület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Pozitív terület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Pozitív terület hány komponensből áll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Pozitív komponensek súlyozott kerületének összege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Pozitív komponensek közül a 10, 20, 30, 40, 50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legnagyobb komponens területének összege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legnagyobb kerület összege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legnagyobb váz hosszának összege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/>
          </a:p>
          <a:p>
            <a:pPr lvl="1">
              <a:buNone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1600" b="1" dirty="0" smtClean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1371600" y="3124200"/>
            <a:ext cx="7403954" cy="1368557"/>
            <a:chOff x="1371600" y="3581400"/>
            <a:chExt cx="7403954" cy="136855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-77000" contrast="100000"/>
            </a:blip>
            <a:srcRect/>
            <a:stretch>
              <a:fillRect/>
            </a:stretch>
          </p:blipFill>
          <p:spPr bwMode="auto">
            <a:xfrm>
              <a:off x="1441580" y="3581400"/>
              <a:ext cx="3359020" cy="102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Szövegdoboz 12"/>
            <p:cNvSpPr txBox="1"/>
            <p:nvPr/>
          </p:nvSpPr>
          <p:spPr>
            <a:xfrm>
              <a:off x="1371600" y="4603815"/>
              <a:ext cx="1311976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Kerület: 150</a:t>
              </a:r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331029" y="4595190"/>
              <a:ext cx="1311976" cy="27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Kerület: 147</a:t>
              </a:r>
              <a:endParaRPr lang="hu-HU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3581400"/>
              <a:ext cx="3581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zövegdoboz 17"/>
            <p:cNvSpPr txBox="1"/>
            <p:nvPr/>
          </p:nvSpPr>
          <p:spPr>
            <a:xfrm>
              <a:off x="5105400" y="4580625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S. Kerület: 150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7064829" y="4572000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S. Kerület: 294</a:t>
              </a:r>
              <a:endParaRPr lang="hu-H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Vizualizáció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74223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357188" indent="-357188">
              <a:buNone/>
            </a:pPr>
            <a:r>
              <a:rPr lang="hu-HU" sz="2400" dirty="0" smtClean="0"/>
              <a:t>Automatikus üvegvizsgálat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err="1" smtClean="0"/>
              <a:t>Maradófeszültség</a:t>
            </a:r>
            <a:r>
              <a:rPr lang="hu-HU" sz="1600" dirty="0" smtClean="0"/>
              <a:t> mérése roncsolásos üvegvizsgálattal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Karc körvonalának meghatározása</a:t>
            </a:r>
          </a:p>
          <a:p>
            <a:pPr marL="757238" lvl="1" indent="-357188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OTDK különdíj 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Sz. </a:t>
            </a:r>
            <a:r>
              <a:rPr lang="hu-HU" sz="1600" dirty="0" err="1" smtClean="0"/>
              <a:t>Szeghalmy</a:t>
            </a:r>
            <a:r>
              <a:rPr lang="hu-HU" sz="1600" dirty="0" smtClean="0"/>
              <a:t>, P. </a:t>
            </a:r>
            <a:r>
              <a:rPr lang="hu-HU" sz="1600" dirty="0" err="1" smtClean="0"/>
              <a:t>Barkóczy</a:t>
            </a:r>
            <a:r>
              <a:rPr lang="hu-HU" sz="1600" dirty="0" smtClean="0"/>
              <a:t>, M. B. Maros, A. Fazekas, and </a:t>
            </a:r>
            <a:r>
              <a:rPr lang="hu-HU" sz="1600" dirty="0" err="1" smtClean="0"/>
              <a:t>Cs</a:t>
            </a:r>
            <a:r>
              <a:rPr lang="hu-HU" sz="1600" dirty="0" smtClean="0"/>
              <a:t>. </a:t>
            </a:r>
            <a:r>
              <a:rPr lang="hu-HU" sz="1600" dirty="0" err="1" smtClean="0"/>
              <a:t>Póliska</a:t>
            </a:r>
            <a:r>
              <a:rPr lang="hu-HU" sz="1600" dirty="0" smtClean="0"/>
              <a:t>, A </a:t>
            </a:r>
            <a:r>
              <a:rPr lang="hu-HU" sz="1600" dirty="0" err="1" smtClean="0"/>
              <a:t>new</a:t>
            </a:r>
            <a:r>
              <a:rPr lang="hu-HU" sz="1600" dirty="0" smtClean="0"/>
              <a:t> </a:t>
            </a:r>
            <a:r>
              <a:rPr lang="hu-HU" sz="1600" dirty="0" err="1" smtClean="0"/>
              <a:t>technique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characterization</a:t>
            </a:r>
            <a:r>
              <a:rPr lang="hu-HU" sz="1600" dirty="0" smtClean="0"/>
              <a:t> of </a:t>
            </a:r>
            <a:r>
              <a:rPr lang="hu-HU" sz="1600" dirty="0" err="1" smtClean="0"/>
              <a:t>residual</a:t>
            </a:r>
            <a:r>
              <a:rPr lang="hu-HU" sz="1600" dirty="0" smtClean="0"/>
              <a:t> </a:t>
            </a:r>
            <a:r>
              <a:rPr lang="hu-HU" sz="1600" dirty="0" err="1" smtClean="0"/>
              <a:t>stresses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glass</a:t>
            </a:r>
            <a:r>
              <a:rPr lang="hu-HU" sz="1600" dirty="0" smtClean="0"/>
              <a:t> </a:t>
            </a:r>
            <a:r>
              <a:rPr lang="hu-HU" sz="1600" dirty="0" err="1" smtClean="0"/>
              <a:t>surfaces</a:t>
            </a:r>
            <a:r>
              <a:rPr lang="hu-HU" sz="1600" dirty="0" smtClean="0"/>
              <a:t>: </a:t>
            </a:r>
            <a:r>
              <a:rPr lang="hu-HU" sz="1600" dirty="0" err="1" smtClean="0"/>
              <a:t>scratch</a:t>
            </a:r>
            <a:r>
              <a:rPr lang="hu-HU" sz="1600" dirty="0" smtClean="0"/>
              <a:t> test </a:t>
            </a:r>
            <a:r>
              <a:rPr lang="hu-HU" sz="1600" dirty="0" err="1" smtClean="0"/>
              <a:t>completed</a:t>
            </a:r>
            <a:r>
              <a:rPr lang="hu-HU" sz="1600" dirty="0" smtClean="0"/>
              <a:t> </a:t>
            </a:r>
            <a:r>
              <a:rPr lang="hu-HU" sz="1600" dirty="0" err="1" smtClean="0"/>
              <a:t>with</a:t>
            </a:r>
            <a:r>
              <a:rPr lang="hu-HU" sz="1600" dirty="0" smtClean="0"/>
              <a:t> image </a:t>
            </a:r>
            <a:r>
              <a:rPr lang="hu-HU" sz="1600" dirty="0" err="1" smtClean="0"/>
              <a:t>analysis</a:t>
            </a:r>
            <a:r>
              <a:rPr lang="hu-HU" sz="1600" dirty="0" smtClean="0"/>
              <a:t>, </a:t>
            </a:r>
            <a:r>
              <a:rPr lang="hu-HU" sz="1600" dirty="0" err="1" smtClean="0"/>
              <a:t>Material</a:t>
            </a:r>
            <a:r>
              <a:rPr lang="hu-HU" sz="1600" dirty="0" smtClean="0"/>
              <a:t> Science Forum 589 (2008), 275-280. </a:t>
            </a:r>
            <a:r>
              <a:rPr lang="hu-HU" sz="1600" dirty="0" err="1" smtClean="0"/>
              <a:t>Imp.f</a:t>
            </a:r>
            <a:r>
              <a:rPr lang="hu-HU" sz="1600" dirty="0" smtClean="0"/>
              <a:t>.:0.399 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M. B. Maros, A. Fazekas, P. </a:t>
            </a:r>
            <a:r>
              <a:rPr lang="hu-HU" sz="1600" dirty="0" err="1" smtClean="0"/>
              <a:t>Barkóczy</a:t>
            </a:r>
            <a:r>
              <a:rPr lang="hu-HU" sz="1600" dirty="0" smtClean="0"/>
              <a:t>, Sz. </a:t>
            </a:r>
            <a:r>
              <a:rPr lang="hu-HU" sz="1600" dirty="0" err="1" smtClean="0"/>
              <a:t>Szeghalmy</a:t>
            </a:r>
            <a:r>
              <a:rPr lang="hu-HU" sz="1600" dirty="0" smtClean="0"/>
              <a:t>, </a:t>
            </a:r>
            <a:r>
              <a:rPr lang="hu-HU" sz="1600" dirty="0" err="1" smtClean="0"/>
              <a:t>Zs</a:t>
            </a:r>
            <a:r>
              <a:rPr lang="hu-HU" sz="1600" dirty="0" smtClean="0"/>
              <a:t>. </a:t>
            </a:r>
            <a:r>
              <a:rPr lang="hu-HU" sz="1600" dirty="0" err="1" smtClean="0"/>
              <a:t>Koncsik</a:t>
            </a:r>
            <a:r>
              <a:rPr lang="hu-HU" sz="1600" dirty="0" smtClean="0"/>
              <a:t>, </a:t>
            </a:r>
            <a:r>
              <a:rPr lang="hu-HU" sz="1600" dirty="0" err="1" smtClean="0"/>
              <a:t>Qualifying</a:t>
            </a:r>
            <a:r>
              <a:rPr lang="hu-HU" sz="1600" dirty="0" smtClean="0"/>
              <a:t> </a:t>
            </a:r>
            <a:r>
              <a:rPr lang="hu-HU" sz="1600" dirty="0" err="1" smtClean="0"/>
              <a:t>glass</a:t>
            </a:r>
            <a:r>
              <a:rPr lang="hu-HU" sz="1600" dirty="0" smtClean="0"/>
              <a:t> </a:t>
            </a:r>
            <a:r>
              <a:rPr lang="hu-HU" sz="1600" dirty="0" err="1" smtClean="0"/>
              <a:t>surfaces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scratch</a:t>
            </a:r>
            <a:r>
              <a:rPr lang="hu-HU" sz="1600" dirty="0" smtClean="0"/>
              <a:t> test </a:t>
            </a:r>
            <a:r>
              <a:rPr lang="hu-HU" sz="1600" dirty="0" err="1" smtClean="0"/>
              <a:t>with</a:t>
            </a:r>
            <a:r>
              <a:rPr lang="hu-HU" sz="1600" dirty="0" smtClean="0"/>
              <a:t> </a:t>
            </a:r>
            <a:r>
              <a:rPr lang="hu-HU" sz="1600" dirty="0" err="1" smtClean="0"/>
              <a:t>integrated</a:t>
            </a:r>
            <a:r>
              <a:rPr lang="hu-HU" sz="1600" dirty="0" smtClean="0"/>
              <a:t> image </a:t>
            </a:r>
            <a:r>
              <a:rPr lang="hu-HU" sz="1600" dirty="0" err="1" smtClean="0"/>
              <a:t>processing</a:t>
            </a:r>
            <a:r>
              <a:rPr lang="hu-HU" sz="1600" dirty="0" smtClean="0"/>
              <a:t>, </a:t>
            </a:r>
            <a:r>
              <a:rPr lang="hu-HU" sz="1600" dirty="0" err="1" smtClean="0"/>
              <a:t>Material</a:t>
            </a:r>
            <a:r>
              <a:rPr lang="hu-HU" sz="1600" dirty="0" smtClean="0"/>
              <a:t> Science Forum 409 (2009), 267-274. </a:t>
            </a:r>
            <a:r>
              <a:rPr lang="hu-HU" sz="1600" dirty="0" err="1" smtClean="0"/>
              <a:t>Imp.f</a:t>
            </a:r>
            <a:r>
              <a:rPr lang="hu-HU" sz="1600" dirty="0" smtClean="0"/>
              <a:t>.: 0.17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Befejezés oka: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Újabb üvegmintákra lett volna szükség a gyártól.</a:t>
            </a:r>
          </a:p>
          <a:p>
            <a:pPr marL="0" indent="0">
              <a:buNone/>
            </a:pPr>
            <a:endParaRPr lang="hu-HU" sz="1600" dirty="0" smtClean="0"/>
          </a:p>
          <a:p>
            <a:pPr marL="457200" lvl="1" indent="0">
              <a:buNone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Városi térinformatika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A PhD képzésnél leadott kutatási tervem egésze arra épült, hogy hozzáférésünk lesz Debrecen város </a:t>
            </a:r>
            <a:r>
              <a:rPr lang="hu-HU" sz="1600" dirty="0" err="1" smtClean="0"/>
              <a:t>ortofotó</a:t>
            </a:r>
            <a:r>
              <a:rPr lang="hu-HU" sz="1600" dirty="0" smtClean="0"/>
              <a:t> készletéhez.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Eredmények: (nem az eredeti feladattal kapcsolatban)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Sz. </a:t>
            </a:r>
            <a:r>
              <a:rPr lang="hu-HU" sz="1600" dirty="0" err="1" smtClean="0"/>
              <a:t>Szeghalmy</a:t>
            </a:r>
            <a:r>
              <a:rPr lang="hu-HU" sz="1600" dirty="0" smtClean="0"/>
              <a:t>, M. </a:t>
            </a:r>
            <a:r>
              <a:rPr lang="hu-HU" sz="1600" dirty="0" err="1" smtClean="0"/>
              <a:t>Zichar</a:t>
            </a:r>
            <a:r>
              <a:rPr lang="hu-HU" sz="1600" dirty="0" smtClean="0"/>
              <a:t>, 3D topológia felépítésének és elemzésének lehetőségei,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Proc</a:t>
            </a:r>
            <a:r>
              <a:rPr lang="hu-HU" sz="1600" dirty="0" smtClean="0"/>
              <a:t>. of Informatika a felsőoktatásban 2008, </a:t>
            </a:r>
            <a:r>
              <a:rPr lang="hu-HU" sz="1600" dirty="0" err="1" smtClean="0"/>
              <a:t>Aug</a:t>
            </a:r>
            <a:r>
              <a:rPr lang="hu-HU" sz="1600" dirty="0" smtClean="0"/>
              <a:t> 27 -29, 2008, Debrecen, Hungary, 169-177.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en-US" sz="1600" dirty="0" smtClean="0"/>
              <a:t>M. </a:t>
            </a:r>
            <a:r>
              <a:rPr lang="en-US" sz="1600" dirty="0" err="1" smtClean="0"/>
              <a:t>Zichar</a:t>
            </a:r>
            <a:r>
              <a:rPr lang="en-US" sz="1600" dirty="0" smtClean="0"/>
              <a:t>, </a:t>
            </a:r>
            <a:r>
              <a:rPr lang="en-US" sz="1600" dirty="0" err="1" smtClean="0"/>
              <a:t>Sz</a:t>
            </a:r>
            <a:r>
              <a:rPr lang="en-US" sz="1600" dirty="0" smtClean="0"/>
              <a:t>. </a:t>
            </a:r>
            <a:r>
              <a:rPr lang="en-US" sz="1600" dirty="0" err="1" smtClean="0"/>
              <a:t>Szeghalmy</a:t>
            </a:r>
            <a:r>
              <a:rPr lang="en-US" sz="1600" dirty="0" smtClean="0"/>
              <a:t>, </a:t>
            </a:r>
            <a:r>
              <a:rPr lang="en-US" sz="1600" i="1" dirty="0" smtClean="0"/>
              <a:t>Network Topology in 3D GIS</a:t>
            </a:r>
            <a:r>
              <a:rPr lang="en-US" sz="1600" dirty="0" smtClean="0"/>
              <a:t>, in Proc. of ICAI 2010, 27-30 January, 2010</a:t>
            </a:r>
            <a:endParaRPr lang="hu-HU" sz="1600" dirty="0" smtClean="0"/>
          </a:p>
          <a:p>
            <a:pPr marL="571500" lvl="2" indent="-171450">
              <a:buFont typeface="Wingdings" pitchFamily="2" charset="2"/>
              <a:buChar char="§"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Befejezés oka:</a:t>
            </a:r>
            <a:endParaRPr lang="hu-HU" sz="1600" dirty="0" smtClean="0"/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Fél év után 2 db képkockát sikerült szerezni. 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A szakirodalomban használt módszerek nagyméretű tanítóhalmazra épülnek.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Témavezetőim javaslatára az akkor még aktív üvegvizsgálattal foglalkoztam tovább, és nem próbáltunk meg több felvételt kérni.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MapServer alapú fejlesztések - Hajdúböszörmény internetes térképével kapcsolatban</a:t>
            </a:r>
          </a:p>
          <a:p>
            <a:pPr lvl="1" indent="-342900">
              <a:spcBef>
                <a:spcPct val="0"/>
              </a:spcBef>
              <a:buFont typeface="Wingdings" pitchFamily="2" charset="2"/>
              <a:buChar char="§"/>
            </a:pPr>
            <a:endParaRPr lang="hu-HU" sz="1600" dirty="0" smtClean="0"/>
          </a:p>
          <a:p>
            <a:pPr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hu-HU" sz="1600" dirty="0" smtClean="0"/>
              <a:t>DE Földrajz Tanszékének felkérésére</a:t>
            </a:r>
          </a:p>
          <a:p>
            <a:pPr marL="571500" lvl="2" indent="-171450"/>
            <a:endParaRPr lang="hu-HU" sz="1400" dirty="0" smtClean="0"/>
          </a:p>
          <a:p>
            <a:pPr marL="0" lvl="0" indent="0">
              <a:spcBef>
                <a:spcPct val="0"/>
              </a:spcBef>
              <a:buNone/>
            </a:pPr>
            <a:r>
              <a:rPr lang="hu-HU" sz="2000" dirty="0" smtClean="0"/>
              <a:t>Eredmények: </a:t>
            </a:r>
          </a:p>
          <a:p>
            <a:pPr lvl="1" indent="-342900">
              <a:spcBef>
                <a:spcPct val="0"/>
              </a:spcBef>
              <a:buFont typeface="Wingdings" pitchFamily="2" charset="2"/>
              <a:buChar char="§"/>
            </a:pPr>
            <a:endParaRPr lang="hu-HU" sz="1600" dirty="0" smtClean="0"/>
          </a:p>
          <a:p>
            <a:pPr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hu-HU" sz="1600" dirty="0" smtClean="0"/>
              <a:t>A specifikációban megadott MapServer alkalmazás.</a:t>
            </a:r>
          </a:p>
          <a:p>
            <a:pPr lvl="1" indent="-342900">
              <a:spcBef>
                <a:spcPct val="0"/>
              </a:spcBef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Befejezés oka:</a:t>
            </a:r>
          </a:p>
          <a:p>
            <a:pPr marL="0" indent="0">
              <a:buNone/>
            </a:pPr>
            <a:endParaRPr lang="hu-HU" sz="2000" dirty="0" smtClean="0"/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A feladat elkészült. 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Fejlesztési és nem kutatási munka volt.  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Dentrit</a:t>
            </a:r>
            <a:r>
              <a:rPr lang="hu-HU" sz="2400" dirty="0" smtClean="0"/>
              <a:t> kristályszerkezetének vizsgálata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Miskolci Egyetemmel közös kutatás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Morfológiai műveletekkel a kristályok </a:t>
            </a:r>
          </a:p>
          <a:p>
            <a:pPr marL="571500" lvl="2" indent="-171450">
              <a:buNone/>
            </a:pPr>
            <a:r>
              <a:rPr lang="hu-HU" sz="1400" dirty="0" smtClean="0"/>
              <a:t>	„ágak” közti rész eltávolítása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Vázkijelölés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Váz bontása csatlakozási pontokban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Párhuzamos ágak keresése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400" dirty="0" smtClean="0"/>
              <a:t>„Törzs” mérés</a:t>
            </a:r>
          </a:p>
          <a:p>
            <a:pPr marL="0" lvl="0" indent="0">
              <a:spcBef>
                <a:spcPct val="0"/>
              </a:spcBef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Befejezés oka: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600" dirty="0" smtClean="0"/>
              <a:t>Nem volt kapacitás </a:t>
            </a:r>
          </a:p>
          <a:p>
            <a:pPr marL="571500" lvl="2" indent="-171450">
              <a:buNone/>
            </a:pPr>
            <a:r>
              <a:rPr lang="hu-HU" sz="1600" dirty="0" smtClean="0"/>
              <a:t>	új felvételek készítésére.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3276600" cy="24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9444" y="1752600"/>
            <a:ext cx="3259756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6172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Digitális kereszteződések vizsgálata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Gráf építés (hossz – Euklideszi távolság)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Csúcspont összevonás: </a:t>
            </a:r>
          </a:p>
          <a:p>
            <a:pPr marL="1200150" lvl="3" indent="-342900">
              <a:buFont typeface="+mj-lt"/>
              <a:buAutoNum type="alphaLcParenR"/>
            </a:pPr>
            <a:r>
              <a:rPr lang="hu-HU" sz="1400" dirty="0" smtClean="0"/>
              <a:t>távolsága alapján	</a:t>
            </a:r>
          </a:p>
          <a:p>
            <a:pPr marL="1200150" lvl="3" indent="-342900">
              <a:buFont typeface="+mj-lt"/>
              <a:buAutoNum type="alphaLcParenR"/>
            </a:pPr>
            <a:r>
              <a:rPr lang="hu-HU" sz="1400" dirty="0" smtClean="0"/>
              <a:t>távolság és érvastagság alapján</a:t>
            </a:r>
          </a:p>
          <a:p>
            <a:pPr marL="1200150" lvl="3" indent="-342900">
              <a:buFont typeface="+mj-lt"/>
              <a:buAutoNum type="alphaLcParenR"/>
            </a:pPr>
            <a:r>
              <a:rPr lang="hu-HU" sz="1400" dirty="0" smtClean="0"/>
              <a:t>egyenes/kör illesztéssel</a:t>
            </a:r>
          </a:p>
          <a:p>
            <a:pPr marL="1200150" lvl="3" indent="-342900">
              <a:buFont typeface="+mj-lt"/>
              <a:buAutoNum type="alphaLcParenR"/>
            </a:pPr>
            <a:r>
              <a:rPr lang="hu-HU" sz="1400" dirty="0" smtClean="0"/>
              <a:t>(folyam elven: ér nem válhat szét, nem folyhat</a:t>
            </a:r>
            <a:br>
              <a:rPr lang="hu-HU" sz="1400" dirty="0" smtClean="0"/>
            </a:br>
            <a:r>
              <a:rPr lang="hu-HU" sz="1400" dirty="0" smtClean="0"/>
              <a:t>fordítva)</a:t>
            </a:r>
          </a:p>
          <a:p>
            <a:pPr marL="0" lvl="2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Annotáló program a kereszteződések jelölésére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Sz. </a:t>
            </a:r>
            <a:r>
              <a:rPr lang="hu-HU" sz="1600" dirty="0" err="1" smtClean="0"/>
              <a:t>Szeghalmy</a:t>
            </a:r>
            <a:r>
              <a:rPr lang="hu-HU" sz="1600" dirty="0" smtClean="0"/>
              <a:t>, H. Tomán , J. Szakács, A. Hajdu: </a:t>
            </a:r>
            <a:r>
              <a:rPr lang="hu-HU" sz="1600" i="1" dirty="0" err="1" smtClean="0"/>
              <a:t>Detecting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digital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intersections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using</a:t>
            </a:r>
            <a:r>
              <a:rPr lang="hu-HU" sz="1600" i="1" dirty="0" smtClean="0"/>
              <a:t> line </a:t>
            </a:r>
            <a:r>
              <a:rPr lang="hu-HU" sz="1600" i="1" dirty="0" err="1" smtClean="0"/>
              <a:t>approximation</a:t>
            </a:r>
            <a:r>
              <a:rPr lang="hu-HU" sz="1600" dirty="0" smtClean="0"/>
              <a:t>,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Proc</a:t>
            </a:r>
            <a:r>
              <a:rPr lang="hu-HU" sz="1600" dirty="0" smtClean="0"/>
              <a:t>. of ICAI 2010, 27-30 </a:t>
            </a:r>
            <a:r>
              <a:rPr lang="hu-HU" sz="1600" dirty="0" err="1" smtClean="0"/>
              <a:t>January</a:t>
            </a:r>
            <a:r>
              <a:rPr lang="hu-HU" sz="1600" dirty="0" smtClean="0"/>
              <a:t>, 2010.</a:t>
            </a: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Befejezés oka:</a:t>
            </a:r>
            <a:r>
              <a:rPr lang="hu-HU" sz="1400" dirty="0" smtClean="0"/>
              <a:t> 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400" dirty="0" smtClean="0"/>
              <a:t>Nem a probléma megoldása volt a cél, hanem a digitális kereszteződésekkel kapcsolatos „elmélet igazolása”, de az a), b) és c) </a:t>
            </a:r>
            <a:r>
              <a:rPr lang="hu-HU" sz="1400" dirty="0"/>
              <a:t>0</a:t>
            </a:r>
            <a:r>
              <a:rPr lang="hu-HU" sz="1400" dirty="0" smtClean="0"/>
              <a:t>-1%-os javulást hoz a „triviális” összevonáshoz képest.</a:t>
            </a:r>
          </a:p>
          <a:p>
            <a:pPr marL="571500" lvl="2" indent="-171450">
              <a:buFont typeface="Courier New" pitchFamily="49" charset="0"/>
              <a:buChar char="o"/>
            </a:pPr>
            <a:r>
              <a:rPr lang="hu-HU" sz="1400" dirty="0" smtClean="0"/>
              <a:t>Kovács Györggyel „helyet cseréltünk”. (Akkor orvosi témával foglalkozott, ezért neki jobban illett a profiljába a retinás téma én pedig „visszakerültem” Fazekas Attilához.)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Téma</a:t>
            </a:r>
            <a:endParaRPr lang="hu-HU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6007404" y="1066800"/>
            <a:ext cx="2069796" cy="2139400"/>
            <a:chOff x="6096000" y="990600"/>
            <a:chExt cx="2069796" cy="2139400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-63000" contrast="78000"/>
            </a:blip>
            <a:srcRect/>
            <a:stretch>
              <a:fillRect/>
            </a:stretch>
          </p:blipFill>
          <p:spPr bwMode="auto">
            <a:xfrm>
              <a:off x="6096000" y="990600"/>
              <a:ext cx="2069796" cy="213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Ellipszis 16"/>
            <p:cNvSpPr/>
            <p:nvPr/>
          </p:nvSpPr>
          <p:spPr>
            <a:xfrm>
              <a:off x="6934200" y="2667000"/>
              <a:ext cx="228600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75" y="1143000"/>
            <a:ext cx="115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276600"/>
            <a:ext cx="18325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419601"/>
            <a:ext cx="18227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562601"/>
            <a:ext cx="1828800" cy="10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zis 21"/>
          <p:cNvSpPr/>
          <p:nvPr/>
        </p:nvSpPr>
        <p:spPr>
          <a:xfrm>
            <a:off x="7315200" y="63246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Téma 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Ember-gép kommunikáció vizsgálata</a:t>
            </a:r>
            <a:endParaRPr lang="hu-HU" sz="1400" dirty="0" smtClean="0"/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Mélységtérkép előállító algoritmusok implementálása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/>
              <a:t>Mélységtérkép előállító </a:t>
            </a:r>
            <a:r>
              <a:rPr lang="hu-HU" sz="1600" dirty="0" smtClean="0"/>
              <a:t>módszerek párhuzamosítása (CUDA) </a:t>
            </a:r>
          </a:p>
          <a:p>
            <a:pPr marL="1028700" lvl="3" indent="-171450"/>
            <a:r>
              <a:rPr lang="hu-HU" sz="1400" dirty="0" smtClean="0"/>
              <a:t>A rendelkezésre álló kárnyákon a CPU-s gyorsítások (futóablak) jobbnak bizonyultak.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Szegmentálás bőrszín alapján (</a:t>
            </a:r>
            <a:r>
              <a:rPr lang="hu-HU" sz="1600" dirty="0" err="1" smtClean="0"/>
              <a:t>webkamerás</a:t>
            </a:r>
            <a:r>
              <a:rPr lang="hu-HU" sz="1600" dirty="0" smtClean="0"/>
              <a:t> felvételeken)</a:t>
            </a:r>
          </a:p>
          <a:p>
            <a:pPr marL="1028700" lvl="3" indent="-171450"/>
            <a:r>
              <a:rPr lang="hu-HU" sz="1400" dirty="0" smtClean="0"/>
              <a:t>Arcdetektálás, szemrégió megtalálása, színinformációk kinyerése. Többi bőr régió detektálása. Kb. irodalmi megoldásokkal azonos.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Kézfej követése</a:t>
            </a:r>
          </a:p>
          <a:p>
            <a:pPr marL="1028700" lvl="3" indent="-171450"/>
            <a:r>
              <a:rPr lang="hu-HU" sz="1400" dirty="0"/>
              <a:t>Szín és él információk alapján + </a:t>
            </a:r>
            <a:r>
              <a:rPr lang="hu-HU" sz="1400" dirty="0" err="1"/>
              <a:t>trajektória</a:t>
            </a:r>
            <a:r>
              <a:rPr lang="hu-HU" sz="1400" dirty="0"/>
              <a:t>. </a:t>
            </a:r>
          </a:p>
          <a:p>
            <a:pPr marL="1028700" lvl="3" indent="-171450"/>
            <a:r>
              <a:rPr lang="hu-HU" sz="1400" dirty="0" smtClean="0"/>
              <a:t>Kb. a tanító algoritmusokkal azonos eredményt ért el.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Részvétel az annotálási kategóriák kidolgozásában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Stúdió berendezése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Annotálók betanítása, „</a:t>
            </a:r>
            <a:r>
              <a:rPr lang="hu-HU" sz="1600" dirty="0" err="1" smtClean="0"/>
              <a:t>technical</a:t>
            </a:r>
            <a:r>
              <a:rPr lang="hu-HU" sz="1600" dirty="0" smtClean="0"/>
              <a:t> </a:t>
            </a:r>
            <a:r>
              <a:rPr lang="hu-HU" sz="1600" dirty="0" err="1" smtClean="0"/>
              <a:t>support</a:t>
            </a:r>
            <a:r>
              <a:rPr lang="hu-HU" sz="1600" dirty="0" smtClean="0"/>
              <a:t>”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Felvevő program készítése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err="1" smtClean="0"/>
              <a:t>Szkriptek</a:t>
            </a:r>
            <a:r>
              <a:rPr lang="hu-HU" sz="1600" dirty="0" smtClean="0"/>
              <a:t> írása automatikus szinkronizáláshoz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err="1" smtClean="0"/>
              <a:t>Hucomtech</a:t>
            </a:r>
            <a:r>
              <a:rPr lang="hu-HU" sz="1600" dirty="0" smtClean="0"/>
              <a:t> adatbázisának kialakítása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…</a:t>
            </a:r>
          </a:p>
          <a:p>
            <a:pPr marL="571500" lvl="2" indent="-171450">
              <a:buNone/>
            </a:pPr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Téma: Csontvelőrák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r>
              <a:rPr lang="hu-HU" sz="2400" dirty="0" smtClean="0"/>
              <a:t>Időseket érinti elsősorban</a:t>
            </a:r>
          </a:p>
          <a:p>
            <a:r>
              <a:rPr lang="hu-HU" sz="2400" dirty="0" smtClean="0"/>
              <a:t>Korai tünetek enyhék: fáradékonyság, émelygés, … </a:t>
            </a:r>
          </a:p>
          <a:p>
            <a:r>
              <a:rPr lang="hu-HU" sz="2400" dirty="0" smtClean="0"/>
              <a:t>Lassú lefolyású</a:t>
            </a:r>
          </a:p>
          <a:p>
            <a:r>
              <a:rPr lang="hu-HU" sz="2400" dirty="0" smtClean="0"/>
              <a:t>Általában későn diagnosztizálják</a:t>
            </a:r>
          </a:p>
          <a:p>
            <a:r>
              <a:rPr lang="hu-HU" sz="2400" dirty="0" smtClean="0"/>
              <a:t>Korai állapotban felismerve, visszafordítható lenne</a:t>
            </a:r>
          </a:p>
          <a:p>
            <a:r>
              <a:rPr lang="hu-HU" sz="2400" dirty="0" smtClean="0"/>
              <a:t>Normális csontvelő sejtek fibrotikus szövetté alakulnak</a:t>
            </a:r>
          </a:p>
          <a:p>
            <a:r>
              <a:rPr lang="hu-HU" sz="2400" dirty="0" smtClean="0"/>
              <a:t>Innen már nem visszafordítható</a:t>
            </a:r>
          </a:p>
          <a:p>
            <a:pPr lvl="1">
              <a:buNone/>
            </a:pP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Téma II.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Video annotáló szoftver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de-DE" sz="1600" dirty="0" smtClean="0"/>
              <a:t>Kinga </a:t>
            </a:r>
            <a:r>
              <a:rPr lang="de-DE" sz="1600" dirty="0" err="1" smtClean="0"/>
              <a:t>Pápay</a:t>
            </a:r>
            <a:r>
              <a:rPr lang="de-DE" sz="1600" dirty="0" smtClean="0"/>
              <a:t>, Szilvia </a:t>
            </a:r>
            <a:r>
              <a:rPr lang="de-DE" sz="1600" dirty="0" err="1" smtClean="0"/>
              <a:t>Szeghalmy</a:t>
            </a:r>
            <a:r>
              <a:rPr lang="de-DE" sz="1600" dirty="0" smtClean="0"/>
              <a:t>, </a:t>
            </a:r>
            <a:r>
              <a:rPr lang="de-DE" sz="1600" dirty="0" err="1" smtClean="0"/>
              <a:t>István</a:t>
            </a:r>
            <a:r>
              <a:rPr lang="de-DE" sz="1600" dirty="0" smtClean="0"/>
              <a:t> </a:t>
            </a:r>
            <a:r>
              <a:rPr lang="de-DE" sz="1600" dirty="0" err="1" smtClean="0"/>
              <a:t>Szekrényes</a:t>
            </a:r>
            <a:r>
              <a:rPr lang="hu-HU" sz="1600" dirty="0" smtClean="0"/>
              <a:t>, </a:t>
            </a:r>
            <a:r>
              <a:rPr lang="en-GB" sz="1600" i="1" dirty="0" err="1" smtClean="0"/>
              <a:t>HuComTech</a:t>
            </a:r>
            <a:r>
              <a:rPr lang="en-GB" sz="1600" i="1" dirty="0" smtClean="0"/>
              <a:t> Multimodal Database Annotation</a:t>
            </a:r>
            <a:r>
              <a:rPr lang="hu-HU" sz="1600" dirty="0" smtClean="0"/>
              <a:t>, Argumentum, 2010.</a:t>
            </a:r>
          </a:p>
          <a:p>
            <a:pPr marL="0" lvl="0" indent="0">
              <a:buNone/>
            </a:pPr>
            <a:endParaRPr lang="hu-HU" sz="2000" dirty="0" smtClean="0"/>
          </a:p>
          <a:p>
            <a:pPr marL="0" lvl="0" indent="0">
              <a:buNone/>
            </a:pPr>
            <a:r>
              <a:rPr lang="hu-HU" sz="2000" dirty="0" smtClean="0"/>
              <a:t>Befejezés oka: 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A kutatási feladatokra kevés időm volt. Fejlesztési és egyéb feladatokkal ment el az idő nagyobb része.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Kilépett a projektből a témavezetőm.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b="1" dirty="0" err="1" smtClean="0"/>
              <a:t>Kinect</a:t>
            </a:r>
            <a:r>
              <a:rPr lang="hu-HU" sz="1600" b="1" dirty="0" smtClean="0"/>
              <a:t> szenzor megjelenése</a:t>
            </a:r>
          </a:p>
          <a:p>
            <a:pPr marL="1028700" lvl="3" indent="-171450">
              <a:buNone/>
            </a:pPr>
            <a:r>
              <a:rPr lang="hu-HU" sz="1400" dirty="0" smtClean="0"/>
              <a:t>értelmetlenné vált a mélységtérképpel kapcsolatos kutatási rész</a:t>
            </a:r>
          </a:p>
          <a:p>
            <a:pPr marL="1028700" lvl="3" indent="-171450">
              <a:buNone/>
            </a:pPr>
            <a:r>
              <a:rPr lang="hu-HU" sz="1400" dirty="0" smtClean="0"/>
              <a:t>értelmetlenné vált a kézkövetéssel kapcsolatos kutatási rész</a:t>
            </a:r>
          </a:p>
          <a:p>
            <a:pPr marL="571500" lvl="2" indent="-171450">
              <a:buNone/>
            </a:pPr>
            <a:r>
              <a:rPr lang="hu-HU" sz="1600" dirty="0" smtClean="0"/>
              <a:t>	</a:t>
            </a:r>
          </a:p>
          <a:p>
            <a:pPr marL="571500" lvl="2" indent="-171450">
              <a:buNone/>
            </a:pPr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err="1" smtClean="0"/>
              <a:t>Kinect</a:t>
            </a:r>
            <a:endParaRPr lang="hu-HU" sz="1400" dirty="0" smtClean="0"/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Nem volt konkrét cél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Eszköz lehetőségeivel ismerkedtem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Kérésre kialakítottam egy interaktív demó programot (Árvay Zoltán)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3D pontfelhő regisztrációja, kinyert jellemzők alapján. </a:t>
            </a:r>
          </a:p>
          <a:p>
            <a:pPr marL="571500" lvl="2" indent="-17145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err="1" smtClean="0"/>
              <a:t>Zichar</a:t>
            </a:r>
            <a:r>
              <a:rPr lang="hu-HU" sz="1600" dirty="0" smtClean="0"/>
              <a:t> Mariann kérésének megfelelően egy magyar nyelvű </a:t>
            </a:r>
            <a:r>
              <a:rPr lang="hu-HU" sz="1600" dirty="0" err="1" smtClean="0"/>
              <a:t>konf</a:t>
            </a:r>
            <a:r>
              <a:rPr lang="hu-HU" sz="1600" dirty="0" smtClean="0"/>
              <a:t>. cikket beadtam a GISGEO </a:t>
            </a:r>
            <a:r>
              <a:rPr lang="hu-HU" sz="1600" dirty="0" err="1" smtClean="0"/>
              <a:t>konfra</a:t>
            </a:r>
            <a:r>
              <a:rPr lang="hu-HU" sz="1600" dirty="0" smtClean="0"/>
              <a:t>.</a:t>
            </a:r>
          </a:p>
          <a:p>
            <a:pPr marL="571500" lvl="2" indent="-171450">
              <a:buNone/>
            </a:pPr>
            <a:endParaRPr lang="hu-HU" sz="1600" dirty="0" smtClean="0"/>
          </a:p>
          <a:p>
            <a:pPr marL="0" lvl="0" indent="0">
              <a:buNone/>
            </a:pPr>
            <a:r>
              <a:rPr lang="hu-HU" sz="2000" dirty="0" smtClean="0"/>
              <a:t>Folytatás: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Hosszú „alvó” fázis után a </a:t>
            </a:r>
            <a:r>
              <a:rPr lang="hu-HU" sz="1600" dirty="0" err="1" smtClean="0"/>
              <a:t>Támop</a:t>
            </a:r>
            <a:r>
              <a:rPr lang="hu-HU" sz="1600" dirty="0" smtClean="0"/>
              <a:t> keretében foglalkozom ezzel.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Valószínűleg mire bármi lesz belőle, már elavul, mert igen felgyorsult mostanában a gesztusvezérlésre szolgáló eszközök megjelenése.</a:t>
            </a:r>
          </a:p>
          <a:p>
            <a:pPr marL="571500" lvl="2" indent="-171450">
              <a:buNone/>
            </a:pPr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Nyirokcsomó daganatok elemzése</a:t>
            </a:r>
            <a:endParaRPr lang="hu-HU" sz="1400" dirty="0" smtClean="0"/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DE Patológiai intézetével közös kutatás.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Immunhisztokémiai festés.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Digitalizált minták.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Cél: elváltozott sejtek detektálása.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Hasonló feladatok megoldása általában gépi tanítással történik.</a:t>
            </a:r>
          </a:p>
          <a:p>
            <a:pPr marL="571500" lvl="2" indent="-17145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Várat magára.</a:t>
            </a:r>
          </a:p>
          <a:p>
            <a:pPr marL="571500" lvl="2" indent="-171450">
              <a:buNone/>
            </a:pPr>
            <a:endParaRPr lang="hu-HU" sz="1600" dirty="0" smtClean="0"/>
          </a:p>
          <a:p>
            <a:pPr marL="0" lvl="0" indent="0">
              <a:buNone/>
            </a:pPr>
            <a:r>
              <a:rPr lang="hu-HU" sz="2000" dirty="0" smtClean="0"/>
              <a:t>Problémák: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Nincs elég annotált minta, mert a patológián lévő orvos sajnálatos módon gerincsérvet kapott, ami miatt ezt a munkát nem folytatta tovább.</a:t>
            </a:r>
          </a:p>
          <a:p>
            <a:pPr marL="571500" lvl="2" indent="-171450">
              <a:buFont typeface="Wingdings" pitchFamily="2" charset="2"/>
              <a:buChar char="§"/>
            </a:pPr>
            <a:endParaRPr lang="hu-HU" sz="1600" dirty="0" smtClean="0"/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Egyelőre egy hallgató tanulja a témán a képfeldolgozási módszereket és ismerkedik a kutatás világával.</a:t>
            </a:r>
          </a:p>
          <a:p>
            <a:pPr marL="571500" lvl="2" indent="-171450">
              <a:buNone/>
            </a:pPr>
            <a:endParaRPr lang="hu-H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79" y="1143000"/>
            <a:ext cx="252531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Téma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Szitakötőszárnyak elemzése</a:t>
            </a:r>
            <a:endParaRPr lang="hu-HU" sz="1400" dirty="0" smtClean="0"/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DE Hidrobiológiai Tanszékével közös kutatás </a:t>
            </a:r>
            <a:br>
              <a:rPr lang="hu-HU" sz="1600" dirty="0" smtClean="0"/>
            </a:br>
            <a:r>
              <a:rPr lang="hu-HU" sz="1600" dirty="0" smtClean="0"/>
              <a:t>(Prof. Dévai György, Szalay Petra)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Képfeldolgozási cél: bizonyos jellemzők automatikus kinyerése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Cél: hazánkban élő </a:t>
            </a:r>
            <a:r>
              <a:rPr lang="hu-HU" sz="1600" dirty="0" err="1" smtClean="0"/>
              <a:t>Sávosszitakötő</a:t>
            </a:r>
            <a:r>
              <a:rPr lang="hu-HU" sz="1600" dirty="0" smtClean="0"/>
              <a:t> alfajok keveredésének igazolása</a:t>
            </a:r>
          </a:p>
          <a:p>
            <a:pPr marL="0" indent="0">
              <a:buNone/>
            </a:pPr>
            <a:r>
              <a:rPr lang="hu-HU" sz="2000" dirty="0" smtClean="0"/>
              <a:t>Eredmények: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1 poszter, (a másik elakadt a hóban…)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err="1"/>
              <a:t>Szeghalmy</a:t>
            </a:r>
            <a:r>
              <a:rPr lang="hu-HU" sz="1600" dirty="0"/>
              <a:t> Szilvia, Szalay Petra Éva, Dévai György, Fazekas Attila, Kis Olga, Szabó László József, Miskolczi </a:t>
            </a:r>
            <a:r>
              <a:rPr lang="hu-HU" sz="1600" dirty="0" smtClean="0"/>
              <a:t>Margit, </a:t>
            </a:r>
            <a:r>
              <a:rPr lang="hu-HU" sz="1600" i="1" dirty="0" smtClean="0"/>
              <a:t>Szitakötőszárnyak elemzése</a:t>
            </a:r>
            <a:r>
              <a:rPr lang="hu-HU" sz="1600" dirty="0"/>
              <a:t>,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proc</a:t>
            </a:r>
            <a:r>
              <a:rPr lang="hu-HU" sz="1600" dirty="0" smtClean="0"/>
              <a:t>. of KÉPAF  2013.01.29-02.01. Bakonybél,  542-549.</a:t>
            </a:r>
            <a:endParaRPr lang="hu-HU" sz="2000" dirty="0" smtClean="0"/>
          </a:p>
          <a:p>
            <a:pPr marL="0" lvl="0" indent="0">
              <a:buNone/>
            </a:pPr>
            <a:r>
              <a:rPr lang="hu-HU" sz="2000" dirty="0" smtClean="0"/>
              <a:t>Befejezés oka:</a:t>
            </a:r>
          </a:p>
          <a:p>
            <a:pPr marL="571500" lvl="2" indent="-171450">
              <a:buFont typeface="Wingdings" pitchFamily="2" charset="2"/>
              <a:buChar char="§"/>
            </a:pPr>
            <a:r>
              <a:rPr lang="hu-HU" sz="1600" dirty="0" smtClean="0"/>
              <a:t>A DNS elemzések nem mutattak ki keveredést.</a:t>
            </a:r>
          </a:p>
          <a:p>
            <a:pPr marL="571500" lvl="2" indent="-171450">
              <a:buNone/>
            </a:pPr>
            <a:endParaRPr lang="hu-HU" sz="1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28" y="5105400"/>
            <a:ext cx="383727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16" y="5257800"/>
            <a:ext cx="3623484" cy="14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hiányzik?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r>
              <a:rPr lang="hu-HU" sz="2400" dirty="0" smtClean="0"/>
              <a:t>Egy olyan téma, ami nem szűnik meg egy év után.</a:t>
            </a:r>
          </a:p>
          <a:p>
            <a:pPr marL="457200" lvl="1" indent="0">
              <a:buNone/>
            </a:pPr>
            <a:r>
              <a:rPr lang="hu-HU" sz="2000" dirty="0"/>
              <a:t>	</a:t>
            </a:r>
            <a:r>
              <a:rPr lang="hu-HU" sz="2000" dirty="0">
                <a:solidFill>
                  <a:schemeClr val="tx1"/>
                </a:solidFill>
              </a:rPr>
              <a:t>(pl.: csontvelő daganatos minták elemzése)</a:t>
            </a:r>
          </a:p>
          <a:p>
            <a:pPr marL="342900" lvl="1" indent="-342900">
              <a:buChar char="•"/>
            </a:pPr>
            <a:r>
              <a:rPr lang="hu-HU" sz="2400" dirty="0"/>
              <a:t>Egy olyan téma, amiben nincsenek több hónapos holt idők. </a:t>
            </a:r>
          </a:p>
          <a:p>
            <a:pPr marL="457200" lvl="1" indent="0">
              <a:buNone/>
            </a:pPr>
            <a:r>
              <a:rPr lang="hu-HU" sz="2400" dirty="0"/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(</a:t>
            </a:r>
            <a:r>
              <a:rPr lang="hu-HU" sz="2000" dirty="0">
                <a:solidFill>
                  <a:schemeClr val="tx1"/>
                </a:solidFill>
              </a:rPr>
              <a:t>pl.: digitális kereszteződések)</a:t>
            </a:r>
          </a:p>
          <a:p>
            <a:r>
              <a:rPr lang="hu-HU" sz="2400" dirty="0"/>
              <a:t>Egy olyan téma, ahol a másik fél </a:t>
            </a:r>
            <a:r>
              <a:rPr lang="hu-HU" sz="2400" dirty="0" smtClean="0"/>
              <a:t>hozzáállása is megfelelő.</a:t>
            </a:r>
            <a:endParaRPr lang="hu-HU" sz="2400" dirty="0"/>
          </a:p>
          <a:p>
            <a:pPr marL="457200" lvl="1" indent="0">
              <a:buNone/>
            </a:pPr>
            <a:r>
              <a:rPr lang="hu-HU" sz="2400" dirty="0"/>
              <a:t>	</a:t>
            </a:r>
            <a:r>
              <a:rPr lang="hu-HU" sz="2000" dirty="0">
                <a:solidFill>
                  <a:schemeClr val="tx1"/>
                </a:solidFill>
              </a:rPr>
              <a:t>(pl.: szitakötő</a:t>
            </a:r>
            <a:r>
              <a:rPr lang="hu-HU" sz="2000" dirty="0" smtClean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Char char="•"/>
            </a:pPr>
            <a:r>
              <a:rPr lang="hu-HU" sz="2400" dirty="0"/>
              <a:t>Egy olyan téma, ahol az eredmények egyértelműen kiértékelhetők. (Van </a:t>
            </a:r>
            <a:r>
              <a:rPr lang="hu-HU" sz="2400" dirty="0" err="1"/>
              <a:t>ground</a:t>
            </a:r>
            <a:r>
              <a:rPr lang="hu-HU" sz="2400" dirty="0"/>
              <a:t> </a:t>
            </a:r>
            <a:r>
              <a:rPr lang="hu-HU" sz="2400" dirty="0" err="1"/>
              <a:t>truth</a:t>
            </a:r>
            <a:r>
              <a:rPr lang="hu-HU" sz="2400" dirty="0"/>
              <a:t> v. készíthető)</a:t>
            </a:r>
          </a:p>
          <a:p>
            <a:pPr marL="457200" lvl="1" indent="0">
              <a:buNone/>
            </a:pPr>
            <a:r>
              <a:rPr lang="hu-HU" sz="2400" dirty="0"/>
              <a:t>	</a:t>
            </a:r>
            <a:r>
              <a:rPr lang="hu-HU" sz="2000" dirty="0">
                <a:solidFill>
                  <a:schemeClr val="tx1"/>
                </a:solidFill>
              </a:rPr>
              <a:t>(pl.: </a:t>
            </a:r>
            <a:r>
              <a:rPr lang="hu-HU" sz="2000" dirty="0" smtClean="0">
                <a:solidFill>
                  <a:schemeClr val="tx1"/>
                </a:solidFill>
              </a:rPr>
              <a:t>üveg (készíthető))</a:t>
            </a:r>
            <a:endParaRPr lang="hu-HU" sz="2000" dirty="0">
              <a:solidFill>
                <a:schemeClr val="tx1"/>
              </a:solidFill>
            </a:endParaRPr>
          </a:p>
          <a:p>
            <a:r>
              <a:rPr lang="hu-HU" sz="2400" b="1" dirty="0" smtClean="0">
                <a:solidFill>
                  <a:schemeClr val="tx1"/>
                </a:solidFill>
              </a:rPr>
              <a:t>És az, hogy ez egyetlen téma legyen.</a:t>
            </a:r>
            <a:endParaRPr lang="hu-H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endParaRPr lang="hu-HU" sz="1400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Mindenkinek kívánom, hogy csak 1-2 témával ismerkedjen meg a PhD időszaka alatt, mert 10 témában nem szerezhető </a:t>
            </a:r>
            <a:r>
              <a:rPr lang="hu-HU" smtClean="0">
                <a:solidFill>
                  <a:schemeClr val="tx1"/>
                </a:solidFill>
              </a:rPr>
              <a:t>megfelelő szintű jártasság!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Csontvelő vizsgálata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r>
              <a:rPr lang="hu-HU" sz="2400" dirty="0" smtClean="0"/>
              <a:t>Biopszia </a:t>
            </a:r>
          </a:p>
          <a:p>
            <a:r>
              <a:rPr lang="hu-HU" sz="2400" dirty="0" smtClean="0"/>
              <a:t>Minták előkészítése (gyantázás, szeletelés, …)</a:t>
            </a:r>
          </a:p>
          <a:p>
            <a:r>
              <a:rPr lang="hu-HU" sz="2400" dirty="0" smtClean="0"/>
              <a:t>Minták festése</a:t>
            </a:r>
          </a:p>
          <a:p>
            <a:pPr lvl="1">
              <a:buNone/>
            </a:pPr>
            <a:r>
              <a:rPr lang="hu-HU" sz="2000" dirty="0" smtClean="0"/>
              <a:t>ezüstözés (Gömöri – festés) 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standard eljárásnak számít (napi rutinban ezt alkalmazzák)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a minták kiértékelése nemzetközi konszenzuson alapul („szabvány”),  4 grádus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korai fázisról nem ad információt</a:t>
            </a:r>
          </a:p>
          <a:p>
            <a:pPr lvl="1">
              <a:spcBef>
                <a:spcPts val="1200"/>
              </a:spcBef>
              <a:buNone/>
            </a:pPr>
            <a:r>
              <a:rPr lang="hu-HU" sz="2000" dirty="0" smtClean="0"/>
              <a:t>DE Patológiai Intézetben: Immunhisztokémiai festés </a:t>
            </a:r>
            <a:r>
              <a:rPr lang="hu-HU" sz="1600" dirty="0" smtClean="0"/>
              <a:t>(PDGFR-</a:t>
            </a:r>
            <a:r>
              <a:rPr lang="hu-HU" sz="1600" dirty="0" smtClean="0">
                <a:sym typeface="Symbol"/>
              </a:rPr>
              <a:t>)</a:t>
            </a:r>
            <a:endParaRPr lang="hu-HU" sz="1600" dirty="0" smtClean="0"/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Alapja: a sejtburjánzás összefügg a növekedési faktor szintjének emelkedettségével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Más típusú daganatoknál már értek el eredményeket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Felismerhető-e vele a korai fázisban a csontvelőrák?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Elfogadtatható-e egy standard eljárás ellenében? </a:t>
            </a:r>
            <a:endParaRPr lang="hu-HU" sz="1000" dirty="0" smtClean="0"/>
          </a:p>
          <a:p>
            <a:r>
              <a:rPr lang="hu-HU" sz="2400" dirty="0" smtClean="0"/>
              <a:t>Minták kiértékelése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manuális kiértékelés (festés eredménye igen változatos)</a:t>
            </a:r>
          </a:p>
          <a:p>
            <a:r>
              <a:rPr lang="hu-HU" sz="2400" dirty="0" smtClean="0"/>
              <a:t>Betegek követése</a:t>
            </a:r>
          </a:p>
          <a:p>
            <a:pPr lvl="1">
              <a:buNone/>
            </a:pP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Csontvelő vizsgálata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5648325" cy="272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304925"/>
            <a:ext cx="7200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 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/>
              <a:t>G. </a:t>
            </a:r>
            <a:r>
              <a:rPr lang="hu-HU" sz="2000" dirty="0" err="1" smtClean="0"/>
              <a:t>Meschino</a:t>
            </a:r>
            <a:r>
              <a:rPr lang="hu-HU" sz="2000" dirty="0" smtClean="0"/>
              <a:t>, E. G. </a:t>
            </a:r>
            <a:r>
              <a:rPr lang="hu-HU" sz="2000" dirty="0" err="1" smtClean="0"/>
              <a:t>Molner</a:t>
            </a:r>
            <a:r>
              <a:rPr lang="hu-HU" sz="2000" dirty="0" smtClean="0"/>
              <a:t>, L. I. </a:t>
            </a:r>
            <a:r>
              <a:rPr lang="hu-HU" sz="2000" dirty="0" err="1" smtClean="0"/>
              <a:t>Passoni</a:t>
            </a:r>
            <a:r>
              <a:rPr lang="hu-HU" sz="2000" dirty="0" smtClean="0"/>
              <a:t>, </a:t>
            </a:r>
            <a:r>
              <a:rPr lang="hu-HU" sz="2000" i="1" dirty="0" err="1" smtClean="0"/>
              <a:t>Semiautomated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segmentation</a:t>
            </a:r>
            <a:r>
              <a:rPr lang="hu-HU" sz="2000" i="1" dirty="0" smtClean="0"/>
              <a:t> of </a:t>
            </a:r>
            <a:r>
              <a:rPr lang="hu-HU" sz="2000" i="1" dirty="0" err="1" smtClean="0"/>
              <a:t>bone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marrow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biopsies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images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based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on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texture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features</a:t>
            </a:r>
            <a:r>
              <a:rPr lang="hu-HU" sz="2000" i="1" dirty="0" smtClean="0"/>
              <a:t> and </a:t>
            </a:r>
            <a:r>
              <a:rPr lang="hu-HU" sz="2000" i="1" dirty="0" err="1" smtClean="0"/>
              <a:t>Generalized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Regression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Neural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Networks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proc</a:t>
            </a:r>
            <a:r>
              <a:rPr lang="hu-HU" sz="2000" dirty="0" smtClean="0"/>
              <a:t> of CACIC, 4-6 </a:t>
            </a:r>
            <a:r>
              <a:rPr lang="hu-HU" sz="2000" dirty="0" err="1" smtClean="0"/>
              <a:t>October</a:t>
            </a:r>
            <a:r>
              <a:rPr lang="hu-HU" sz="2000" dirty="0" smtClean="0"/>
              <a:t> 2004, </a:t>
            </a:r>
            <a:r>
              <a:rPr lang="hu-HU" sz="2000" dirty="0" err="1" smtClean="0"/>
              <a:t>Universidad</a:t>
            </a:r>
            <a:r>
              <a:rPr lang="hu-HU" sz="2000" dirty="0" smtClean="0"/>
              <a:t> </a:t>
            </a:r>
            <a:r>
              <a:rPr lang="hu-HU" sz="2000" dirty="0" err="1" smtClean="0"/>
              <a:t>Nacional</a:t>
            </a:r>
            <a:r>
              <a:rPr lang="hu-HU" sz="2000" dirty="0" smtClean="0"/>
              <a:t> de La </a:t>
            </a:r>
            <a:r>
              <a:rPr lang="hu-HU" sz="2000" dirty="0" err="1" smtClean="0"/>
              <a:t>Matanza</a:t>
            </a:r>
            <a:endParaRPr lang="hu-HU" sz="2000" dirty="0" smtClean="0"/>
          </a:p>
          <a:p>
            <a:pPr>
              <a:buNone/>
            </a:pPr>
            <a:endParaRPr lang="hu-HU" sz="1600" dirty="0" smtClean="0"/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Csont, zsír és értékes terület </a:t>
            </a:r>
            <a:r>
              <a:rPr lang="hu-HU" sz="1600" dirty="0" err="1" smtClean="0"/>
              <a:t>félautomatikus</a:t>
            </a:r>
            <a:r>
              <a:rPr lang="hu-HU" sz="1600" dirty="0" smtClean="0"/>
              <a:t> szegmentálása. 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Szürkeskálás együttes előfordulási mátrix (GLCM) alapján számolt textúra leírók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Neurális hálózat</a:t>
            </a:r>
          </a:p>
          <a:p>
            <a:pPr lvl="1">
              <a:buNone/>
            </a:pPr>
            <a:endParaRPr lang="hu-HU" sz="1600" dirty="0" smtClean="0"/>
          </a:p>
          <a:p>
            <a:pPr lvl="1">
              <a:buFont typeface="Courier New" pitchFamily="49" charset="0"/>
              <a:buChar char="o"/>
            </a:pPr>
            <a:r>
              <a:rPr lang="hu-HU" sz="1600" dirty="0" smtClean="0"/>
              <a:t>Patologikus esetekről nem esik szó</a:t>
            </a:r>
          </a:p>
          <a:p>
            <a:pPr lvl="1">
              <a:buFont typeface="Courier New" pitchFamily="49" charset="0"/>
              <a:buChar char="o"/>
            </a:pPr>
            <a:r>
              <a:rPr lang="hu-HU" sz="1600" dirty="0" smtClean="0"/>
              <a:t>Festésről nem esik szó</a:t>
            </a:r>
          </a:p>
          <a:p>
            <a:pPr lvl="1">
              <a:buNone/>
            </a:pP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 II.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/>
              <a:t>M. A. </a:t>
            </a:r>
            <a:r>
              <a:rPr lang="hu-HU" sz="2000" dirty="0" err="1" smtClean="0"/>
              <a:t>Gonzalez</a:t>
            </a:r>
            <a:r>
              <a:rPr lang="hu-HU" sz="2000" dirty="0" smtClean="0"/>
              <a:t>, T. R. </a:t>
            </a:r>
            <a:r>
              <a:rPr lang="hu-HU" sz="2000" dirty="0" err="1" smtClean="0"/>
              <a:t>Cuadrado</a:t>
            </a:r>
            <a:r>
              <a:rPr lang="hu-HU" sz="2000" dirty="0" smtClean="0"/>
              <a:t>, V. L. </a:t>
            </a:r>
            <a:r>
              <a:rPr lang="hu-HU" sz="2000" dirty="0" err="1" smtClean="0"/>
              <a:t>Ballarin</a:t>
            </a:r>
            <a:r>
              <a:rPr lang="hu-HU" sz="2000" dirty="0" smtClean="0"/>
              <a:t>, </a:t>
            </a:r>
            <a:r>
              <a:rPr lang="hu-HU" sz="2000" i="1" dirty="0" err="1" smtClean="0"/>
              <a:t>Comparing</a:t>
            </a:r>
            <a:r>
              <a:rPr lang="hu-HU" sz="2000" i="1" dirty="0" smtClean="0"/>
              <a:t> marker </a:t>
            </a:r>
            <a:r>
              <a:rPr lang="hu-HU" sz="2000" i="1" dirty="0" err="1" smtClean="0"/>
              <a:t>definition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algorithms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for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Watershed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segmentation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inmicroscopy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images</a:t>
            </a:r>
            <a:r>
              <a:rPr lang="hu-HU" sz="2000" dirty="0" smtClean="0"/>
              <a:t>,Journal of Computer Science &amp; </a:t>
            </a:r>
            <a:r>
              <a:rPr lang="hu-HU" sz="2000" dirty="0" err="1" smtClean="0"/>
              <a:t>Technology</a:t>
            </a:r>
            <a:r>
              <a:rPr lang="hu-HU" sz="2000" dirty="0" smtClean="0"/>
              <a:t> 8(3) (2008), 151-157. </a:t>
            </a:r>
          </a:p>
          <a:p>
            <a:pPr>
              <a:buNone/>
            </a:pPr>
            <a:endParaRPr lang="hu-HU" sz="1600" dirty="0" smtClean="0"/>
          </a:p>
          <a:p>
            <a:pPr lvl="1">
              <a:buFont typeface="Wingdings" pitchFamily="2" charset="2"/>
              <a:buChar char="§"/>
            </a:pPr>
            <a:r>
              <a:rPr lang="hu-HU" sz="1400" dirty="0" err="1" smtClean="0"/>
              <a:t>Watershed</a:t>
            </a:r>
            <a:r>
              <a:rPr lang="hu-HU" sz="1400" dirty="0" smtClean="0"/>
              <a:t> transzformáció (jelölők: lokális minimumok)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kapott szegmensek jellemzőinek számolása (átlag, szórás)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err="1" smtClean="0"/>
              <a:t>K-means</a:t>
            </a:r>
            <a:r>
              <a:rPr lang="hu-HU" sz="1400" dirty="0" smtClean="0"/>
              <a:t>, 4 csoportot feltételezve: </a:t>
            </a:r>
            <a:br>
              <a:rPr lang="hu-HU" sz="1400" dirty="0" smtClean="0"/>
            </a:br>
            <a:r>
              <a:rPr lang="hu-HU" sz="1400" dirty="0" smtClean="0"/>
              <a:t>	háttér, csont, sejt(mag), sejtközti terület (plazma)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a szegmensekből a csont rész megtartása (hókuszpókusz)</a:t>
            </a:r>
            <a:r>
              <a:rPr lang="hu-HU" sz="1400" dirty="0" smtClean="0">
                <a:sym typeface="Symbol"/>
              </a:rPr>
              <a:t>  I</a:t>
            </a:r>
            <a:endParaRPr lang="hu-HU" sz="1400" dirty="0" smtClean="0"/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erózió I-re (egész szegmenseket nézve) </a:t>
            </a:r>
            <a:r>
              <a:rPr lang="hu-HU" sz="1400" dirty="0" smtClean="0">
                <a:sym typeface="Symbol"/>
              </a:rPr>
              <a:t></a:t>
            </a:r>
            <a:r>
              <a:rPr lang="hu-HU" sz="1400" dirty="0" smtClean="0"/>
              <a:t> M1</a:t>
            </a:r>
          </a:p>
          <a:p>
            <a:pPr lvl="1">
              <a:buFont typeface="Wingdings" pitchFamily="2" charset="2"/>
              <a:buChar char="§"/>
            </a:pPr>
            <a:r>
              <a:rPr lang="hu-HU" sz="1400" dirty="0" smtClean="0"/>
              <a:t>dilatáció I-re </a:t>
            </a:r>
            <a:r>
              <a:rPr lang="hu-HU" sz="1400" dirty="0" smtClean="0">
                <a:sym typeface="Symbol"/>
              </a:rPr>
              <a:t> M2</a:t>
            </a:r>
            <a:endParaRPr lang="hu-HU" sz="1400" dirty="0" smtClean="0"/>
          </a:p>
          <a:p>
            <a:pPr lvl="1">
              <a:buFont typeface="Wingdings" pitchFamily="2" charset="2"/>
              <a:buChar char="§"/>
            </a:pPr>
            <a:r>
              <a:rPr lang="hu-HU" sz="1400" dirty="0" err="1" smtClean="0"/>
              <a:t>Watershed</a:t>
            </a:r>
            <a:r>
              <a:rPr lang="hu-HU" sz="1400" dirty="0" smtClean="0"/>
              <a:t> transzformáció (jelölők: M1, M2)</a:t>
            </a:r>
          </a:p>
          <a:p>
            <a:pPr lvl="1">
              <a:buNone/>
            </a:pPr>
            <a:endParaRPr lang="hu-HU" sz="1400" dirty="0" smtClean="0"/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fényképezett részletek, nem </a:t>
            </a:r>
            <a:r>
              <a:rPr lang="hu-HU" sz="1400" dirty="0" err="1" smtClean="0"/>
              <a:t>szkennelt</a:t>
            </a:r>
            <a:r>
              <a:rPr lang="hu-HU" sz="1400" dirty="0" smtClean="0"/>
              <a:t>, egész metszetek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patologikus esetekről nem esik szó</a:t>
            </a:r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festés van, de nem </a:t>
            </a:r>
            <a:r>
              <a:rPr lang="hu-HU" sz="1400" dirty="0" err="1" smtClean="0"/>
              <a:t>PDGFR-Beta</a:t>
            </a:r>
            <a:endParaRPr lang="hu-HU" sz="1400" dirty="0" smtClean="0"/>
          </a:p>
          <a:p>
            <a:pPr lvl="1">
              <a:buFont typeface="Courier New" pitchFamily="49" charset="0"/>
              <a:buChar char="o"/>
            </a:pPr>
            <a:r>
              <a:rPr lang="hu-HU" sz="1400" dirty="0" smtClean="0"/>
              <a:t>szükséges a 4 csoport megléte</a:t>
            </a:r>
          </a:p>
          <a:p>
            <a:pPr lvl="1">
              <a:buNone/>
            </a:pPr>
            <a:endParaRPr lang="hu-H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Képelemzés 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75598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Képelemzés II.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sz="2400" dirty="0"/>
              <a:t>Teljes mintalemez 512</a:t>
            </a:r>
            <a:r>
              <a:rPr lang="hu-HU" sz="2400" dirty="0">
                <a:sym typeface="Symbol"/>
              </a:rPr>
              <a:t></a:t>
            </a:r>
            <a:r>
              <a:rPr lang="hu-HU" sz="2400" dirty="0"/>
              <a:t>512-es képkockákra osztva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Ha semmi nincs a képkockán kidobjuk</a:t>
            </a:r>
          </a:p>
          <a:p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Pozitív terület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Barna részek kiemelése ( </a:t>
            </a:r>
            <a:r>
              <a:rPr lang="hu-HU" sz="1600" dirty="0" err="1" smtClean="0"/>
              <a:t>hue</a:t>
            </a:r>
            <a:r>
              <a:rPr lang="hu-HU" sz="1600" dirty="0" smtClean="0"/>
              <a:t>&lt;60 vagy </a:t>
            </a:r>
            <a:r>
              <a:rPr lang="hu-HU" sz="1600" dirty="0" err="1" smtClean="0"/>
              <a:t>hue</a:t>
            </a:r>
            <a:r>
              <a:rPr lang="hu-HU" sz="1600" dirty="0" smtClean="0"/>
              <a:t>&gt;340)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Vágás telítettség alapján (</a:t>
            </a:r>
            <a:r>
              <a:rPr lang="hu-HU" sz="1600" dirty="0" err="1" smtClean="0"/>
              <a:t>Ramesh</a:t>
            </a:r>
            <a:r>
              <a:rPr lang="hu-HU" sz="1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(lenne még mit tenni, ha az orvosok is beleegyeznének…)</a:t>
            </a:r>
          </a:p>
          <a:p>
            <a:pPr lvl="1">
              <a:buFont typeface="Wingdings" pitchFamily="2" charset="2"/>
              <a:buChar char="§"/>
            </a:pPr>
            <a:endParaRPr lang="hu-HU" sz="1600" dirty="0" smtClean="0"/>
          </a:p>
          <a:p>
            <a:pPr lvl="1">
              <a:buFont typeface="Wingdings" pitchFamily="2" charset="2"/>
              <a:buChar char="§"/>
            </a:pPr>
            <a:endParaRPr lang="hu-H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562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1413" y="4648200"/>
            <a:ext cx="2552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723956"/>
            <a:ext cx="2362200" cy="156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-381000" y="2590800"/>
            <a:ext cx="1295400" cy="381000"/>
          </a:xfrm>
        </p:spPr>
        <p:txBody>
          <a:bodyPr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fld id="{2329309C-1741-440A-8A52-FD3A25A4C1B5}" type="datetime1">
              <a:rPr lang="hu-HU" smtClean="0">
                <a:solidFill>
                  <a:schemeClr val="bg1">
                    <a:lumMod val="85000"/>
                  </a:schemeClr>
                </a:solidFill>
              </a:rPr>
              <a:pPr/>
              <a:t>2013.04.08.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381000" cy="323850"/>
          </a:xfrm>
        </p:spPr>
        <p:txBody>
          <a:bodyPr/>
          <a:lstStyle/>
          <a:p>
            <a:fld id="{3ADD1408-0FF0-44A8-B3B1-126C80B17DB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Képelemzés II.</a:t>
            </a:r>
            <a:endParaRPr lang="hu-H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lvl="1">
              <a:buNone/>
            </a:pPr>
            <a:endParaRPr lang="hu-HU" sz="1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sz="2400" dirty="0" smtClean="0"/>
              <a:t>Sejtmagok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Lilára színeződött rész kiemelése ( 160&lt;</a:t>
            </a:r>
            <a:r>
              <a:rPr lang="hu-HU" sz="1600" dirty="0" err="1" smtClean="0"/>
              <a:t>hue</a:t>
            </a:r>
            <a:r>
              <a:rPr lang="hu-HU" sz="1600" dirty="0" smtClean="0"/>
              <a:t> és </a:t>
            </a:r>
            <a:r>
              <a:rPr lang="hu-HU" sz="1600" dirty="0" err="1" smtClean="0"/>
              <a:t>hue</a:t>
            </a:r>
            <a:r>
              <a:rPr lang="hu-HU" sz="1600" dirty="0" smtClean="0"/>
              <a:t>&lt;320)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Fix vágás (saturáció legalább 20) az alvadt vér eltávolítására</a:t>
            </a:r>
          </a:p>
          <a:p>
            <a:pPr lvl="0">
              <a:buFont typeface="Arial" pitchFamily="34" charset="0"/>
              <a:buChar char="•"/>
            </a:pPr>
            <a:r>
              <a:rPr lang="hu-HU" sz="2400" dirty="0" smtClean="0"/>
              <a:t>Lebernyegek keresése</a:t>
            </a:r>
            <a:endParaRPr lang="hu-HU" sz="1600" dirty="0" smtClean="0"/>
          </a:p>
          <a:p>
            <a:pPr lvl="1">
              <a:buFont typeface="Wingdings" pitchFamily="2" charset="2"/>
              <a:buChar char="§"/>
            </a:pPr>
            <a:r>
              <a:rPr lang="hu-HU" sz="1600" dirty="0" err="1" smtClean="0"/>
              <a:t>Élkeresés</a:t>
            </a:r>
            <a:r>
              <a:rPr lang="hu-HU" sz="16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Vágás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Összefüggő komponensek meghatározása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Szűrés méret alapján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dirty="0" smtClean="0"/>
              <a:t>Lyukfeltöltés </a:t>
            </a:r>
          </a:p>
          <a:p>
            <a:pPr lvl="1">
              <a:buNone/>
            </a:pPr>
            <a:endParaRPr lang="hu-HU" sz="1400" dirty="0" smtClean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819400" y="2691825"/>
            <a:ext cx="5029200" cy="584775"/>
            <a:chOff x="2819400" y="2691825"/>
            <a:chExt cx="5029200" cy="584775"/>
          </a:xfrm>
        </p:grpSpPr>
        <p:sp>
          <p:nvSpPr>
            <p:cNvPr id="11" name="Jobb oldali kapcsos zárójel 10"/>
            <p:cNvSpPr/>
            <p:nvPr/>
          </p:nvSpPr>
          <p:spPr>
            <a:xfrm>
              <a:off x="2819400" y="2743200"/>
              <a:ext cx="152400" cy="533400"/>
            </a:xfrm>
            <a:prstGeom prst="rightBrace">
              <a:avLst/>
            </a:prstGeom>
            <a:ln>
              <a:solidFill>
                <a:srgbClr val="5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124200" y="2691825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5F5F5F"/>
                  </a:solidFill>
                  <a:latin typeface="+mn-lt"/>
                  <a:cs typeface="+mn-cs"/>
                </a:rPr>
                <a:t>Sejtközök kiesnek, sejtek, sejtcsoportok, lebernyegek maradnak egyben (L</a:t>
              </a:r>
              <a:r>
                <a:rPr lang="hu-HU" sz="1100" dirty="0" smtClean="0">
                  <a:solidFill>
                    <a:srgbClr val="5F5F5F"/>
                  </a:solidFill>
                  <a:latin typeface="+mn-lt"/>
                  <a:cs typeface="+mn-cs"/>
                </a:rPr>
                <a:t>0</a:t>
              </a:r>
              <a:r>
                <a:rPr lang="hu-HU" sz="1600" dirty="0" smtClean="0">
                  <a:solidFill>
                    <a:srgbClr val="5F5F5F"/>
                  </a:solidFill>
                  <a:latin typeface="+mn-lt"/>
                  <a:cs typeface="+mn-cs"/>
                </a:rPr>
                <a:t>)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997546" y="4419600"/>
            <a:ext cx="7765454" cy="1755577"/>
            <a:chOff x="914400" y="4419600"/>
            <a:chExt cx="7765454" cy="175557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419600"/>
              <a:ext cx="7765454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Szövegdoboz 13"/>
            <p:cNvSpPr txBox="1"/>
            <p:nvPr/>
          </p:nvSpPr>
          <p:spPr>
            <a:xfrm>
              <a:off x="1447800" y="5867400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Eredeti kép (I)</a:t>
              </a:r>
              <a:endParaRPr lang="hu-HU" sz="14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886200" y="5867400"/>
              <a:ext cx="1888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L</a:t>
              </a:r>
              <a:r>
                <a:rPr lang="hu-HU" sz="1050" dirty="0" smtClean="0"/>
                <a:t>0</a:t>
              </a:r>
              <a:r>
                <a:rPr lang="hu-HU" sz="1400" dirty="0" smtClean="0"/>
                <a:t> = I–Th</a:t>
              </a:r>
              <a:r>
                <a:rPr lang="hu-HU" sz="1050" dirty="0" smtClean="0"/>
                <a:t>40</a:t>
              </a:r>
              <a:r>
                <a:rPr lang="hu-HU" sz="1400" dirty="0" smtClean="0"/>
                <a:t>(</a:t>
              </a:r>
              <a:r>
                <a:rPr lang="hu-HU" sz="1400" dirty="0" err="1" smtClean="0"/>
                <a:t>Sobel</a:t>
              </a:r>
              <a:r>
                <a:rPr lang="hu-HU" sz="1400" dirty="0" smtClean="0"/>
                <a:t>(I))</a:t>
              </a:r>
              <a:endParaRPr lang="hu-HU" sz="14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629400" y="5867400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Lebernyegek</a:t>
              </a:r>
              <a:endParaRPr lang="hu-HU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lapértelmezett terv">
  <a:themeElements>
    <a:clrScheme name="4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lapértelmezett terv">
  <a:themeElements>
    <a:clrScheme name="5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Alapértelmezett terv">
  <a:themeElements>
    <a:clrScheme name="6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Alapértelmezett terv">
  <a:themeElements>
    <a:clrScheme name="7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Alapértelmezett terv">
  <a:themeElements>
    <a:clrScheme name="8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Alapértelmezett terv">
  <a:themeElements>
    <a:clrScheme name="9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Alapértelmezett terv">
  <a:themeElements>
    <a:clrScheme name="10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Alapértelmezett terv">
      <a:majorFont>
        <a:latin typeface="Arial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1221</Words>
  <Application>Microsoft Office PowerPoint</Application>
  <PresentationFormat>Diavetítés a képernyőre (4:3 oldalarány)</PresentationFormat>
  <Paragraphs>318</Paragraphs>
  <Slides>25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9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2_Alapértelmezett terv</vt:lpstr>
      <vt:lpstr>3_Alapértelmezett terv</vt:lpstr>
      <vt:lpstr>4_Alapértelmezett terv</vt:lpstr>
      <vt:lpstr>5_Alapértelmezett terv</vt:lpstr>
      <vt:lpstr>6_Alapértelmezett terv</vt:lpstr>
      <vt:lpstr>7_Alapértelmezett terv</vt:lpstr>
      <vt:lpstr>8_Alapértelmezett terv</vt:lpstr>
      <vt:lpstr>9_Alapértelmezett terv</vt:lpstr>
      <vt:lpstr>10_Alapértelmezett terv</vt:lpstr>
      <vt:lpstr>Equation</vt:lpstr>
      <vt:lpstr>A képfeldolgozás szerepe orvosi és biológiai kutatásokban</vt:lpstr>
      <vt:lpstr>10. Téma: Csontvelőrák</vt:lpstr>
      <vt:lpstr>Csontvelő vizsgálata</vt:lpstr>
      <vt:lpstr>Csontvelő vizsgálata</vt:lpstr>
      <vt:lpstr>Irodalom I.</vt:lpstr>
      <vt:lpstr>Irodalom II.</vt:lpstr>
      <vt:lpstr>Képelemzés I.</vt:lpstr>
      <vt:lpstr>Képelemzés II.</vt:lpstr>
      <vt:lpstr>Képelemzés II.</vt:lpstr>
      <vt:lpstr>Zajszűrés (plazma)</vt:lpstr>
      <vt:lpstr>Biztonsági szűrő</vt:lpstr>
      <vt:lpstr>Jellemzők</vt:lpstr>
      <vt:lpstr>Vizualizáció</vt:lpstr>
      <vt:lpstr>1. Téma</vt:lpstr>
      <vt:lpstr>2. Téma</vt:lpstr>
      <vt:lpstr>3. Téma</vt:lpstr>
      <vt:lpstr>4. Téma</vt:lpstr>
      <vt:lpstr>5. Téma</vt:lpstr>
      <vt:lpstr>6. Téma I.</vt:lpstr>
      <vt:lpstr>6. Téma II.</vt:lpstr>
      <vt:lpstr>7. Téma</vt:lpstr>
      <vt:lpstr>8. Téma</vt:lpstr>
      <vt:lpstr>9. Téma</vt:lpstr>
      <vt:lpstr>Mi hiányzik?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lev</dc:creator>
  <cp:lastModifiedBy>pech</cp:lastModifiedBy>
  <cp:revision>290</cp:revision>
  <dcterms:created xsi:type="dcterms:W3CDTF">2007-10-17T14:02:10Z</dcterms:created>
  <dcterms:modified xsi:type="dcterms:W3CDTF">2013-04-08T12:04:27Z</dcterms:modified>
</cp:coreProperties>
</file>